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27.xml" ContentType="application/vnd.openxmlformats-officedocument.presentationml.notesSlide+xml"/>
  <Override PartName="/ppt/tags/tag23.xml" ContentType="application/vnd.openxmlformats-officedocument.presentationml.tags+xml"/>
  <Override PartName="/ppt/notesSlides/notesSlide28.xml" ContentType="application/vnd.openxmlformats-officedocument.presentationml.notesSlide+xml"/>
  <Override PartName="/ppt/tags/tag24.xml" ContentType="application/vnd.openxmlformats-officedocument.presentationml.tags+xml"/>
  <Override PartName="/ppt/notesSlides/notesSlide29.xml" ContentType="application/vnd.openxmlformats-officedocument.presentationml.notesSlide+xml"/>
  <Override PartName="/ppt/tags/tag25.xml" ContentType="application/vnd.openxmlformats-officedocument.presentationml.tags+xml"/>
  <Override PartName="/ppt/notesSlides/notesSlide30.xml" ContentType="application/vnd.openxmlformats-officedocument.presentationml.notesSlide+xml"/>
  <Override PartName="/ppt/tags/tag26.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37"/>
  </p:notesMasterIdLst>
  <p:sldIdLst>
    <p:sldId id="256" r:id="rId3"/>
    <p:sldId id="292" r:id="rId4"/>
    <p:sldId id="283" r:id="rId5"/>
    <p:sldId id="258" r:id="rId6"/>
    <p:sldId id="1611" r:id="rId7"/>
    <p:sldId id="1612" r:id="rId8"/>
    <p:sldId id="1626" r:id="rId9"/>
    <p:sldId id="1613" r:id="rId10"/>
    <p:sldId id="1614" r:id="rId11"/>
    <p:sldId id="1615" r:id="rId12"/>
    <p:sldId id="1627" r:id="rId13"/>
    <p:sldId id="1616" r:id="rId14"/>
    <p:sldId id="1617" r:id="rId15"/>
    <p:sldId id="1628" r:id="rId16"/>
    <p:sldId id="1618" r:id="rId17"/>
    <p:sldId id="1629" r:id="rId18"/>
    <p:sldId id="1545" r:id="rId19"/>
    <p:sldId id="1631" r:id="rId20"/>
    <p:sldId id="1610" r:id="rId21"/>
    <p:sldId id="1582" r:id="rId22"/>
    <p:sldId id="1632" r:id="rId23"/>
    <p:sldId id="1623" r:id="rId24"/>
    <p:sldId id="1624" r:id="rId25"/>
    <p:sldId id="1619" r:id="rId26"/>
    <p:sldId id="1622" r:id="rId27"/>
    <p:sldId id="1630" r:id="rId28"/>
    <p:sldId id="293" r:id="rId29"/>
    <p:sldId id="1633" r:id="rId30"/>
    <p:sldId id="281" r:id="rId31"/>
    <p:sldId id="1603" r:id="rId32"/>
    <p:sldId id="1543" r:id="rId33"/>
    <p:sldId id="1598" r:id="rId34"/>
    <p:sldId id="290" r:id="rId35"/>
    <p:sldId id="288" r:id="rId36"/>
  </p:sldIdLst>
  <p:sldSz cx="12192000" cy="6858000"/>
  <p:notesSz cx="6858000" cy="9144000"/>
  <p:custDataLst>
    <p:tags r:id="rId3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497AC84-1DAE-4C05-9FAC-AFB9E72B8A0A}">
          <p14:sldIdLst>
            <p14:sldId id="256"/>
            <p14:sldId id="292"/>
            <p14:sldId id="283"/>
            <p14:sldId id="258"/>
            <p14:sldId id="1611"/>
            <p14:sldId id="1612"/>
            <p14:sldId id="1626"/>
            <p14:sldId id="1613"/>
            <p14:sldId id="1614"/>
            <p14:sldId id="1615"/>
            <p14:sldId id="1627"/>
            <p14:sldId id="1616"/>
            <p14:sldId id="1617"/>
            <p14:sldId id="1628"/>
            <p14:sldId id="1618"/>
            <p14:sldId id="1629"/>
            <p14:sldId id="1545"/>
            <p14:sldId id="1631"/>
            <p14:sldId id="1610"/>
            <p14:sldId id="1582"/>
            <p14:sldId id="1632"/>
            <p14:sldId id="1623"/>
            <p14:sldId id="1624"/>
            <p14:sldId id="1619"/>
            <p14:sldId id="1622"/>
            <p14:sldId id="1630"/>
            <p14:sldId id="293"/>
            <p14:sldId id="1633"/>
            <p14:sldId id="281"/>
          </p14:sldIdLst>
        </p14:section>
        <p14:section name="Just in case" id="{97861BB9-57D5-4761-921E-FE363A04C4F5}">
          <p14:sldIdLst>
            <p14:sldId id="1603"/>
            <p14:sldId id="1543"/>
            <p14:sldId id="1598"/>
            <p14:sldId id="290"/>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FF"/>
    <a:srgbClr val="F8F9FA"/>
    <a:srgbClr val="FFFEFF"/>
    <a:srgbClr val="561B64"/>
    <a:srgbClr val="333333"/>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26"/>
    <p:restoredTop sz="74340" autoAdjust="0"/>
  </p:normalViewPr>
  <p:slideViewPr>
    <p:cSldViewPr snapToGrid="0">
      <p:cViewPr varScale="1">
        <p:scale>
          <a:sx n="88" d="100"/>
          <a:sy n="88" d="100"/>
        </p:scale>
        <p:origin x="54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23/02/2020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aks/ss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ev.to/cdennig/keep-your-aks-worker-nodes-up-to-date-with-kured-1pa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penmicroservices.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services-support-managed-identitie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a:t>
            </a:fld>
            <a:endParaRPr lang="es-ES_tradnl"/>
          </a:p>
        </p:txBody>
      </p:sp>
    </p:spTree>
    <p:extLst>
      <p:ext uri="{BB962C8B-B14F-4D97-AF65-F5344CB8AC3E}">
        <p14:creationId xmlns:p14="http://schemas.microsoft.com/office/powerpoint/2010/main" val="138119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INGRES DEMO </a:t>
            </a:r>
            <a:r>
              <a:rPr lang="en-GB">
                <a:sym typeface="Wingdings" panose="05000000000000000000" pitchFamily="2" charset="2"/>
              </a:rPr>
              <a:t> AAD?</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11</a:t>
            </a:fld>
            <a:endParaRPr lang="es-ES_tradnl"/>
          </a:p>
        </p:txBody>
      </p:sp>
    </p:spTree>
    <p:extLst>
      <p:ext uri="{BB962C8B-B14F-4D97-AF65-F5344CB8AC3E}">
        <p14:creationId xmlns:p14="http://schemas.microsoft.com/office/powerpoint/2010/main" val="3979993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hlinkClick r:id="rId3"/>
              </a:rPr>
              <a:t>kubectl</a:t>
            </a:r>
            <a:r>
              <a:rPr lang="en-GB" dirty="0">
                <a:hlinkClick r:id="rId3"/>
              </a:rPr>
              <a:t> apply -f https://github.com/weaveworks/kured/releases/download/1.2.0/kured-1.2.0-dockerhub.yaml</a:t>
            </a:r>
          </a:p>
          <a:p>
            <a:r>
              <a:rPr lang="en-GB" dirty="0">
                <a:hlinkClick r:id="rId3"/>
              </a:rPr>
              <a:t>https://docs.microsoft.com/en-us/azure/aks/ssh</a:t>
            </a:r>
            <a:endParaRPr lang="en-GB" dirty="0"/>
          </a:p>
          <a:p>
            <a:r>
              <a:rPr lang="en-GB" dirty="0">
                <a:hlinkClick r:id="rId4"/>
              </a:rPr>
              <a:t>https://dev.to/cdennig/keep-your-aks-worker-nodes-up-to-date-with-kured-1pan</a:t>
            </a:r>
            <a:endParaRPr lang="en-GB" dirty="0"/>
          </a:p>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12</a:t>
            </a:fld>
            <a:endParaRPr lang="es-ES_tradnl"/>
          </a:p>
        </p:txBody>
      </p:sp>
    </p:spTree>
    <p:extLst>
      <p:ext uri="{BB962C8B-B14F-4D97-AF65-F5344CB8AC3E}">
        <p14:creationId xmlns:p14="http://schemas.microsoft.com/office/powerpoint/2010/main" val="983991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13</a:t>
            </a:fld>
            <a:endParaRPr lang="es-ES_tradnl"/>
          </a:p>
        </p:txBody>
      </p:sp>
    </p:spTree>
    <p:extLst>
      <p:ext uri="{BB962C8B-B14F-4D97-AF65-F5344CB8AC3E}">
        <p14:creationId xmlns:p14="http://schemas.microsoft.com/office/powerpoint/2010/main" val="3342630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UPGRADE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14</a:t>
            </a:fld>
            <a:endParaRPr lang="es-ES_tradnl"/>
          </a:p>
        </p:txBody>
      </p:sp>
    </p:spTree>
    <p:extLst>
      <p:ext uri="{BB962C8B-B14F-4D97-AF65-F5344CB8AC3E}">
        <p14:creationId xmlns:p14="http://schemas.microsoft.com/office/powerpoint/2010/main" val="896089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15</a:t>
            </a:fld>
            <a:endParaRPr lang="es-ES_tradnl"/>
          </a:p>
        </p:txBody>
      </p:sp>
    </p:spTree>
    <p:extLst>
      <p:ext uri="{BB962C8B-B14F-4D97-AF65-F5344CB8AC3E}">
        <p14:creationId xmlns:p14="http://schemas.microsoft.com/office/powerpoint/2010/main" val="2923029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VIRTULA-KUBELET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16</a:t>
            </a:fld>
            <a:endParaRPr lang="es-ES_tradnl"/>
          </a:p>
        </p:txBody>
      </p:sp>
    </p:spTree>
    <p:extLst>
      <p:ext uri="{BB962C8B-B14F-4D97-AF65-F5344CB8AC3E}">
        <p14:creationId xmlns:p14="http://schemas.microsoft.com/office/powerpoint/2010/main" val="239030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https://docs.microsoft.com/en-us/azure/aks/operator-best-practices-storage</a:t>
            </a:r>
          </a:p>
          <a:p>
            <a:endParaRPr lang="es-ES" u="none" dirty="0"/>
          </a:p>
          <a:p>
            <a:r>
              <a:rPr lang="es-ES" u="none" dirty="0"/>
              <a:t>Los discos nos van a dar mas performance, pero necesitaríamos q el </a:t>
            </a:r>
            <a:r>
              <a:rPr lang="es-ES" u="none" dirty="0" err="1"/>
              <a:t>pod</a:t>
            </a:r>
            <a:r>
              <a:rPr lang="es-ES" u="none" dirty="0"/>
              <a:t> pudiese recrear </a:t>
            </a:r>
            <a:r>
              <a:rPr lang="es-ES" u="none" dirty="0" err="1"/>
              <a:t>info</a:t>
            </a:r>
            <a:r>
              <a:rPr lang="es-ES" u="none" dirty="0"/>
              <a:t> si cambia de nodo</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17</a:t>
            </a:fld>
            <a:endParaRPr lang="en-US"/>
          </a:p>
        </p:txBody>
      </p:sp>
    </p:spTree>
    <p:extLst>
      <p:ext uri="{BB962C8B-B14F-4D97-AF65-F5344CB8AC3E}">
        <p14:creationId xmlns:p14="http://schemas.microsoft.com/office/powerpoint/2010/main" val="3971925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K8S STORAGE DEMO </a:t>
            </a:r>
            <a:r>
              <a:rPr lang="en-GB" dirty="0">
                <a:sym typeface="Wingdings" panose="05000000000000000000" pitchFamily="2" charset="2"/>
              </a:rPr>
              <a:t> Storage Account Storage Class  </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18</a:t>
            </a:fld>
            <a:endParaRPr lang="es-ES_tradnl"/>
          </a:p>
        </p:txBody>
      </p:sp>
    </p:spTree>
    <p:extLst>
      <p:ext uri="{BB962C8B-B14F-4D97-AF65-F5344CB8AC3E}">
        <p14:creationId xmlns:p14="http://schemas.microsoft.com/office/powerpoint/2010/main" val="659423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b="1" dirty="0"/>
              <a:t>CARLOS ESTA PARA TÍ!</a:t>
            </a:r>
          </a:p>
          <a:p>
            <a:r>
              <a:rPr lang="en-GB" dirty="0"/>
              <a:t>A rapid, iterative Kubernetes development experience for teams</a:t>
            </a:r>
          </a:p>
          <a:p>
            <a:r>
              <a:rPr lang="en-GB" dirty="0"/>
              <a:t>Minimize local dev machine setup for each team member and work directly in AKS, a managed Kubernetes cluster in Azure.</a:t>
            </a:r>
          </a:p>
          <a:p>
            <a:r>
              <a:rPr lang="en-GB" dirty="0"/>
              <a:t>Rapidly iterate and debug code directly in Kubernetes using Visual Studio 2017 or Visual Studio Code.</a:t>
            </a:r>
          </a:p>
          <a:p>
            <a:r>
              <a:rPr lang="en-GB" dirty="0"/>
              <a:t>Generate Docker and Kubernetes configuration-as-code assets for you to use from development through to production.</a:t>
            </a:r>
          </a:p>
          <a:p>
            <a:r>
              <a:rPr lang="en-GB" dirty="0"/>
              <a:t>Share a managed Kubernetes cluster with your team and collaboratively work together. </a:t>
            </a:r>
          </a:p>
          <a:p>
            <a:r>
              <a:rPr lang="en-GB" dirty="0"/>
              <a:t>Develop your code in isolation, and do end-to-end testing with other components without replicating or mocking up dependencies.</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19</a:t>
            </a:fld>
            <a:endParaRPr lang="en-US"/>
          </a:p>
        </p:txBody>
      </p:sp>
    </p:spTree>
    <p:extLst>
      <p:ext uri="{BB962C8B-B14F-4D97-AF65-F5344CB8AC3E}">
        <p14:creationId xmlns:p14="http://schemas.microsoft.com/office/powerpoint/2010/main" val="851397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err="1"/>
              <a:t>Calico</a:t>
            </a:r>
            <a:r>
              <a:rPr lang="es-ES" u="none"/>
              <a:t>: https://github.com/projectcalico/calico</a:t>
            </a:r>
            <a:endParaRPr lang="es-ES" u="none" dirty="0"/>
          </a:p>
          <a:p>
            <a:endParaRPr lang="es-ES" u="none" dirty="0"/>
          </a:p>
          <a:p>
            <a:r>
              <a:rPr lang="es-ES" u="none" dirty="0"/>
              <a:t>https://github.com/ahmetb/kubernetes-network-policy-recipes/blob/master/04-deny-traffic-from-other-namespaces.md</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20</a:t>
            </a:fld>
            <a:endParaRPr lang="en-US"/>
          </a:p>
        </p:txBody>
      </p:sp>
    </p:spTree>
    <p:extLst>
      <p:ext uri="{BB962C8B-B14F-4D97-AF65-F5344CB8AC3E}">
        <p14:creationId xmlns:p14="http://schemas.microsoft.com/office/powerpoint/2010/main" val="1656031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01BD0E-354B-C440-9698-83F7F74945A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016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AZDS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21</a:t>
            </a:fld>
            <a:endParaRPr lang="es-ES_tradnl"/>
          </a:p>
        </p:txBody>
      </p:sp>
    </p:spTree>
    <p:extLst>
      <p:ext uri="{BB962C8B-B14F-4D97-AF65-F5344CB8AC3E}">
        <p14:creationId xmlns:p14="http://schemas.microsoft.com/office/powerpoint/2010/main" val="3387912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AHORA VAMOS</a:t>
            </a:r>
            <a:r>
              <a:rPr lang="en-GB" baseline="0" dirty="0"/>
              <a:t> A VER LO QUE SUCEDE EN EL MUNDILLO DE LOS PALABROS COMO MICROSERVICIOS Y CONTENEDORES. </a:t>
            </a:r>
          </a:p>
          <a:p>
            <a:endParaRPr lang="en-GB" baseline="0" dirty="0"/>
          </a:p>
          <a:p>
            <a:r>
              <a:rPr lang="en-GB" baseline="0" dirty="0"/>
              <a:t>LAS SOLUCIONES BASADAS DIRECTAMENTE EN EL KEYVAULT SECRET MANAGER ACOPLAN DIRECTAMENTE NUESTAR APLICACION CON ESA SOLUCION Y CON AZURE</a:t>
            </a:r>
          </a:p>
          <a:p>
            <a:endParaRPr lang="en-GB" baseline="0" dirty="0"/>
          </a:p>
          <a:p>
            <a:r>
              <a:rPr lang="en-GB" baseline="0" dirty="0"/>
              <a:t>LO QUE IMPLICA QUE NO CUMPLIMOS CON UNOS DE LOS FACTORES DE APOSTAR POR LA NEUTRALIDAD RESPECTO AL VENDOR. </a:t>
            </a:r>
          </a:p>
          <a:p>
            <a:endParaRPr lang="en-GB" baseline="0" dirty="0"/>
          </a:p>
          <a:p>
            <a:r>
              <a:rPr lang="en-GB" baseline="0" dirty="0"/>
              <a:t>Y CREEDME MUCHOS DE MIS CLIENTES SE PREOCUPAN POR ESTO.</a:t>
            </a:r>
            <a:endParaRPr lang="en-GB" dirty="0">
              <a:hlinkClick r:id="rId3"/>
            </a:endParaRPr>
          </a:p>
          <a:p>
            <a:endParaRPr lang="en-GB" dirty="0">
              <a:hlinkClick r:id="rId3"/>
            </a:endParaRPr>
          </a:p>
          <a:p>
            <a:r>
              <a:rPr lang="en-GB" dirty="0">
                <a:hlinkClick r:id="rId3"/>
              </a:rPr>
              <a:t>https://openmicroservices.org/</a:t>
            </a:r>
            <a:endParaRPr lang="en-GB" dirty="0"/>
          </a:p>
        </p:txBody>
      </p:sp>
      <p:sp>
        <p:nvSpPr>
          <p:cNvPr id="4" name="Slide Number Placeholder 3"/>
          <p:cNvSpPr>
            <a:spLocks noGrp="1"/>
          </p:cNvSpPr>
          <p:nvPr>
            <p:ph type="sldNum" sz="quarter" idx="5"/>
          </p:nvPr>
        </p:nvSpPr>
        <p:spPr/>
        <p:txBody>
          <a:bodyPr/>
          <a:lstStyle/>
          <a:p>
            <a:fld id="{1AB6DC15-436E-46C0-AF4D-477E904930C5}" type="slidenum">
              <a:rPr lang="en-GB" smtClean="0"/>
              <a:t>22</a:t>
            </a:fld>
            <a:endParaRPr lang="en-GB"/>
          </a:p>
        </p:txBody>
      </p:sp>
    </p:spTree>
    <p:extLst>
      <p:ext uri="{BB962C8B-B14F-4D97-AF65-F5344CB8AC3E}">
        <p14:creationId xmlns:p14="http://schemas.microsoft.com/office/powerpoint/2010/main" val="1141136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AHORA METEMOS EN LA FOTO</a:t>
            </a:r>
            <a:r>
              <a:rPr lang="es-ES" baseline="0" dirty="0"/>
              <a:t> A KUBERNETES, QUE TIENE SU PROPIA SOLUCION PARA GESTIONAR SECRETOS Y QUE TAMPOCO GUSTA A MIS CLIENTES</a:t>
            </a:r>
          </a:p>
          <a:p>
            <a:endParaRPr lang="es-ES" baseline="0" dirty="0"/>
          </a:p>
          <a:p>
            <a:r>
              <a:rPr lang="es-ES" baseline="0" dirty="0"/>
              <a:t>QUEREMOS EVIATR DEPENDENCIAS DIRECTAS CON EL KEY VAULT</a:t>
            </a:r>
          </a:p>
          <a:p>
            <a:endParaRPr lang="es-ES" baseline="0" dirty="0"/>
          </a:p>
          <a:p>
            <a:r>
              <a:rPr lang="es-ES" baseline="0" dirty="0"/>
              <a:t>SABEMOS QUE TODO LENGUAJE QUE SE RESPETA HOY EN DIA PUEDE LEER CONFIGURACION DE VARIABLES DE ENTRNO DE FORMA TRANSPARENTE</a:t>
            </a:r>
          </a:p>
          <a:p>
            <a:endParaRPr lang="es-ES" baseline="0" dirty="0"/>
          </a:p>
          <a:p>
            <a:r>
              <a:rPr lang="es-ES" baseline="0" dirty="0"/>
              <a:t>Y NECESITAMOS UNA SOLUCION EN LA QUE MANTENGAMOS NUESTROS DESPLIGUES Y APLPCIACIONES LO MAS SIMPLE POSIBLE.</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23</a:t>
            </a:fld>
            <a:endParaRPr lang="es-ES_tradnl"/>
          </a:p>
        </p:txBody>
      </p:sp>
    </p:spTree>
    <p:extLst>
      <p:ext uri="{BB962C8B-B14F-4D97-AF65-F5344CB8AC3E}">
        <p14:creationId xmlns:p14="http://schemas.microsoft.com/office/powerpoint/2010/main" val="118999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24</a:t>
            </a:fld>
            <a:endParaRPr lang="es-ES_tradnl"/>
          </a:p>
        </p:txBody>
      </p:sp>
    </p:spTree>
    <p:extLst>
      <p:ext uri="{BB962C8B-B14F-4D97-AF65-F5344CB8AC3E}">
        <p14:creationId xmlns:p14="http://schemas.microsoft.com/office/powerpoint/2010/main" val="3014980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pod is assigned an Azure Identity that lets them authenticate to Azure Active Directory and receive a digital token. </a:t>
            </a:r>
          </a:p>
          <a:p>
            <a:endParaRPr lang="en-US" dirty="0"/>
          </a:p>
          <a:p>
            <a:r>
              <a:rPr lang="en-US" dirty="0"/>
              <a:t>The digital token can be presented to other Azure services that check if the pod is authorized to access the service and perform the required actions.</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25</a:t>
            </a:fld>
            <a:endParaRPr lang="en-US"/>
          </a:p>
        </p:txBody>
      </p:sp>
    </p:spTree>
    <p:extLst>
      <p:ext uri="{BB962C8B-B14F-4D97-AF65-F5344CB8AC3E}">
        <p14:creationId xmlns:p14="http://schemas.microsoft.com/office/powerpoint/2010/main" val="2866863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DAPR + KEY VAULT SECRETS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26</a:t>
            </a:fld>
            <a:endParaRPr lang="es-ES_tradnl"/>
          </a:p>
        </p:txBody>
      </p:sp>
    </p:spTree>
    <p:extLst>
      <p:ext uri="{BB962C8B-B14F-4D97-AF65-F5344CB8AC3E}">
        <p14:creationId xmlns:p14="http://schemas.microsoft.com/office/powerpoint/2010/main" val="541711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AHORA METEMOS EN LA FOTO</a:t>
            </a:r>
            <a:r>
              <a:rPr lang="es-ES" baseline="0" dirty="0"/>
              <a:t> A KUBERNETES, QUE TIENE SU PROPIA SOLUCION PARA GESTIONAR SECRETOS Y QUE TAMPOCO GUSTA A MIS CLIENTES</a:t>
            </a:r>
          </a:p>
          <a:p>
            <a:r>
              <a:rPr lang="es-ES" baseline="0" dirty="0"/>
              <a:t>QUEREMOS EVIATR DEPENDENCIAS DIRECTAS CON EL KEY VAULT</a:t>
            </a:r>
          </a:p>
          <a:p>
            <a:endParaRPr lang="es-ES" baseline="0" dirty="0"/>
          </a:p>
          <a:p>
            <a:r>
              <a:rPr lang="es-ES" baseline="0" dirty="0"/>
              <a:t>SABEMOS QUE TODO LENGUAJE QUE SE RESPETA HOY EN DIA PUEDE LEER CONFIGURACION DE VARIABLES DE ENTRNO DE FORMA TRANSPARENTE</a:t>
            </a:r>
          </a:p>
          <a:p>
            <a:endParaRPr lang="es-ES" baseline="0" dirty="0"/>
          </a:p>
          <a:p>
            <a:r>
              <a:rPr lang="es-ES" baseline="0" dirty="0"/>
              <a:t>Y NECESITAMOS UNA SOLUCION EN LA QUE MANTENGAMOS NUESTROS DESPLIGUES Y APLPCIACIONES LO MAS SIMPLE POSIBLE.</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27</a:t>
            </a:fld>
            <a:endParaRPr lang="es-ES_tradnl"/>
          </a:p>
        </p:txBody>
      </p:sp>
    </p:spTree>
    <p:extLst>
      <p:ext uri="{BB962C8B-B14F-4D97-AF65-F5344CB8AC3E}">
        <p14:creationId xmlns:p14="http://schemas.microsoft.com/office/powerpoint/2010/main" val="2538567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Aquí están los límites: https://docs.microsoft.com/fi-fi/azure/aks/container-service-quotas</a:t>
            </a:r>
          </a:p>
          <a:p>
            <a:r>
              <a:rPr lang="es-ES" u="none" dirty="0"/>
              <a:t>Ojo q en </a:t>
            </a:r>
            <a:r>
              <a:rPr lang="es-ES" u="none" dirty="0" err="1"/>
              <a:t>advanced</a:t>
            </a:r>
            <a:r>
              <a:rPr lang="es-ES" u="none" dirty="0"/>
              <a:t> x defecto es 30, pero puedes cambiarlo al momento de la creación (no desde le portal)</a:t>
            </a:r>
          </a:p>
          <a:p>
            <a:endParaRPr lang="es-ES" u="none" dirty="0"/>
          </a:p>
          <a:p>
            <a:r>
              <a:rPr lang="es-ES" u="none" dirty="0"/>
              <a:t>La reserva de recursos es para el funcionamiento de </a:t>
            </a:r>
            <a:r>
              <a:rPr lang="es-ES" u="none" dirty="0" err="1"/>
              <a:t>kubernetes</a:t>
            </a:r>
            <a:r>
              <a:rPr lang="es-ES" u="none" dirty="0"/>
              <a:t>. Hablamos de los nodos</a:t>
            </a:r>
          </a:p>
          <a:p>
            <a:r>
              <a:rPr lang="es-ES" u="none" dirty="0"/>
              <a:t>Si tienes 8 GB reservara 1,6GB</a:t>
            </a:r>
          </a:p>
          <a:p>
            <a:r>
              <a:rPr lang="es-ES" u="none" dirty="0"/>
              <a:t>Si tienes 32 seria 6,4, así que lo deja en 4</a:t>
            </a:r>
          </a:p>
          <a:p>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30</a:t>
            </a:fld>
            <a:endParaRPr lang="en-US"/>
          </a:p>
        </p:txBody>
      </p:sp>
    </p:spTree>
    <p:extLst>
      <p:ext uri="{BB962C8B-B14F-4D97-AF65-F5344CB8AC3E}">
        <p14:creationId xmlns:p14="http://schemas.microsoft.com/office/powerpoint/2010/main" val="1947623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https://docs.microsoft.com/en-us/azure/aks/operator-best-practices-network</a:t>
            </a:r>
          </a:p>
          <a:p>
            <a:endParaRPr lang="en-US" u="none"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Nodes in an AKS cluster configured for advanced networking use the Azure Container Networking Interface (CNI) Kubernetes plugin.</a:t>
            </a:r>
          </a:p>
          <a:p>
            <a:endParaRPr lang="en-US" sz="1200" u="none" dirty="0"/>
          </a:p>
          <a:p>
            <a:r>
              <a:rPr lang="en-US" sz="1200" u="none" dirty="0" err="1"/>
              <a:t>Hablaremos</a:t>
            </a:r>
            <a:r>
              <a:rPr lang="en-US" sz="1200" u="none" dirty="0"/>
              <a:t> </a:t>
            </a:r>
            <a:r>
              <a:rPr lang="en-US" sz="1200" u="none" dirty="0" err="1"/>
              <a:t>más</a:t>
            </a:r>
            <a:r>
              <a:rPr lang="en-US" sz="1200" u="none" dirty="0"/>
              <a:t> </a:t>
            </a:r>
            <a:r>
              <a:rPr lang="en-US" sz="1200" u="none" dirty="0" err="1"/>
              <a:t>adelante</a:t>
            </a:r>
            <a:r>
              <a:rPr lang="en-US" sz="1200" u="none" dirty="0"/>
              <a:t> </a:t>
            </a:r>
            <a:r>
              <a:rPr lang="en-US" sz="1200" u="none" dirty="0" err="1"/>
              <a:t>pero</a:t>
            </a:r>
            <a:r>
              <a:rPr lang="en-US" sz="1200" u="none" dirty="0"/>
              <a:t> </a:t>
            </a:r>
            <a:r>
              <a:rPr lang="en-US" sz="1200" u="none" dirty="0" err="1"/>
              <a:t>si</a:t>
            </a:r>
            <a:r>
              <a:rPr lang="en-US" sz="1200" u="none" dirty="0"/>
              <a:t> </a:t>
            </a:r>
            <a:r>
              <a:rPr lang="en-US" sz="1200" u="none" dirty="0" err="1"/>
              <a:t>eliges</a:t>
            </a:r>
            <a:r>
              <a:rPr lang="en-US" sz="1200" u="none" dirty="0"/>
              <a:t> “Advanced </a:t>
            </a:r>
            <a:r>
              <a:rPr lang="en-US" sz="1200" u="none" dirty="0" err="1"/>
              <a:t>networking“puedes</a:t>
            </a:r>
            <a:r>
              <a:rPr lang="en-US" sz="1200" u="none" dirty="0"/>
              <a:t> tb </a:t>
            </a:r>
            <a:r>
              <a:rPr lang="en-US" sz="1200" u="none" dirty="0" err="1"/>
              <a:t>añadir</a:t>
            </a:r>
            <a:r>
              <a:rPr lang="en-US" sz="1200" u="none" dirty="0"/>
              <a:t> el plugin calico, que </a:t>
            </a:r>
            <a:r>
              <a:rPr lang="en-US" sz="1200" u="none" dirty="0" err="1"/>
              <a:t>nos</a:t>
            </a:r>
            <a:r>
              <a:rPr lang="en-US" sz="1200" u="none" dirty="0"/>
              <a:t> </a:t>
            </a:r>
            <a:r>
              <a:rPr lang="en-US" sz="1200" u="none" dirty="0" err="1"/>
              <a:t>permitirá</a:t>
            </a:r>
            <a:r>
              <a:rPr lang="en-US" sz="1200" u="none" dirty="0"/>
              <a:t> </a:t>
            </a:r>
            <a:r>
              <a:rPr lang="en-US" sz="1200" u="none" dirty="0" err="1"/>
              <a:t>establecer</a:t>
            </a:r>
            <a:r>
              <a:rPr lang="en-US" sz="1200" u="none" dirty="0"/>
              <a:t> </a:t>
            </a:r>
            <a:r>
              <a:rPr lang="en-US" sz="1200" u="none" dirty="0" err="1"/>
              <a:t>políticas</a:t>
            </a:r>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31</a:t>
            </a:fld>
            <a:endParaRPr lang="en-US"/>
          </a:p>
        </p:txBody>
      </p:sp>
    </p:spTree>
    <p:extLst>
      <p:ext uri="{BB962C8B-B14F-4D97-AF65-F5344CB8AC3E}">
        <p14:creationId xmlns:p14="http://schemas.microsoft.com/office/powerpoint/2010/main" val="2624881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dirty="0"/>
              <a:t>Pod requests </a:t>
            </a:r>
            <a:r>
              <a:rPr lang="en-US" dirty="0"/>
              <a:t>define a set amount of CPU and memory that the pod needs. These requests should be the amount of compute resources the pod needs to provide an acceptable level of performance.</a:t>
            </a:r>
          </a:p>
          <a:p>
            <a:r>
              <a:rPr lang="en-US" b="1" dirty="0"/>
              <a:t>Pod limits </a:t>
            </a:r>
            <a:r>
              <a:rPr lang="en-US" dirty="0"/>
              <a:t>are the maximum amount of CPU and memory that a pod can use. These limits help prevent one or two runaway pods from taking too much CPU and memory from the node. This scenario would reduce the performance of the node and other pods that run on it.</a:t>
            </a:r>
          </a:p>
          <a:p>
            <a:endParaRPr lang="es-ES" u="sng"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32</a:t>
            </a:fld>
            <a:endParaRPr lang="en-US"/>
          </a:p>
        </p:txBody>
      </p:sp>
    </p:spTree>
    <p:extLst>
      <p:ext uri="{BB962C8B-B14F-4D97-AF65-F5344CB8AC3E}">
        <p14:creationId xmlns:p14="http://schemas.microsoft.com/office/powerpoint/2010/main" val="210691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4</a:t>
            </a:fld>
            <a:endParaRPr lang="es-ES_tradnl"/>
          </a:p>
        </p:txBody>
      </p:sp>
    </p:spTree>
    <p:extLst>
      <p:ext uri="{BB962C8B-B14F-4D97-AF65-F5344CB8AC3E}">
        <p14:creationId xmlns:p14="http://schemas.microsoft.com/office/powerpoint/2010/main" val="359893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aseline="0" dirty="0"/>
              <a:t>AZURE INSTANCE METADATA SERVICE ES UN ENDPOINT REST</a:t>
            </a:r>
          </a:p>
          <a:p>
            <a:pPr algn="l"/>
            <a:endParaRPr lang="es-ES" baseline="0" dirty="0"/>
          </a:p>
          <a:p>
            <a:pPr algn="l"/>
            <a:r>
              <a:rPr lang="es-ES" baseline="0" dirty="0"/>
              <a:t>Y ES UN IP 169.254.169.254 QUE SOLO PUEDE SER ACCEDIDO DESDE SERVCIOS DE AZURE ARM.</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33</a:t>
            </a:fld>
            <a:endParaRPr lang="es-ES_tradnl"/>
          </a:p>
        </p:txBody>
      </p:sp>
    </p:spTree>
    <p:extLst>
      <p:ext uri="{BB962C8B-B14F-4D97-AF65-F5344CB8AC3E}">
        <p14:creationId xmlns:p14="http://schemas.microsoft.com/office/powerpoint/2010/main" val="2721982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a:t>Y ESTA LA LISTA DE SERVICIOS QUE SOPORTAN AUTENTCACION VIA AZURE AD</a:t>
            </a:r>
            <a:endParaRPr lang="en-GB" dirty="0">
              <a:hlinkClick r:id="rId3"/>
            </a:endParaRPr>
          </a:p>
          <a:p>
            <a:endParaRPr lang="en-GB" dirty="0">
              <a:hlinkClick r:id="rId3"/>
            </a:endParaRPr>
          </a:p>
          <a:p>
            <a:r>
              <a:rPr lang="en-GB" dirty="0">
                <a:hlinkClick r:id="rId3"/>
              </a:rPr>
              <a:t>https://docs.microsoft.com/en-us/azure/active-directory/managed-identities-azure-resources/services-support-managed-identities</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34</a:t>
            </a:fld>
            <a:endParaRPr lang="es-ES_tradnl"/>
          </a:p>
        </p:txBody>
      </p:sp>
    </p:spTree>
    <p:extLst>
      <p:ext uri="{BB962C8B-B14F-4D97-AF65-F5344CB8AC3E}">
        <p14:creationId xmlns:p14="http://schemas.microsoft.com/office/powerpoint/2010/main" val="4012221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5</a:t>
            </a:fld>
            <a:endParaRPr lang="es-ES_tradnl"/>
          </a:p>
        </p:txBody>
      </p:sp>
    </p:spTree>
    <p:extLst>
      <p:ext uri="{BB962C8B-B14F-4D97-AF65-F5344CB8AC3E}">
        <p14:creationId xmlns:p14="http://schemas.microsoft.com/office/powerpoint/2010/main" val="797578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6</a:t>
            </a:fld>
            <a:endParaRPr lang="es-ES_tradnl"/>
          </a:p>
        </p:txBody>
      </p:sp>
    </p:spTree>
    <p:extLst>
      <p:ext uri="{BB962C8B-B14F-4D97-AF65-F5344CB8AC3E}">
        <p14:creationId xmlns:p14="http://schemas.microsoft.com/office/powerpoint/2010/main" val="1671511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7</a:t>
            </a:fld>
            <a:endParaRPr lang="es-ES_tradnl"/>
          </a:p>
        </p:txBody>
      </p:sp>
    </p:spTree>
    <p:extLst>
      <p:ext uri="{BB962C8B-B14F-4D97-AF65-F5344CB8AC3E}">
        <p14:creationId xmlns:p14="http://schemas.microsoft.com/office/powerpoint/2010/main" val="2882475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8</a:t>
            </a:fld>
            <a:endParaRPr lang="es-ES_tradnl"/>
          </a:p>
        </p:txBody>
      </p:sp>
    </p:spTree>
    <p:extLst>
      <p:ext uri="{BB962C8B-B14F-4D97-AF65-F5344CB8AC3E}">
        <p14:creationId xmlns:p14="http://schemas.microsoft.com/office/powerpoint/2010/main" val="247240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9</a:t>
            </a:fld>
            <a:endParaRPr lang="es-ES_tradnl"/>
          </a:p>
        </p:txBody>
      </p:sp>
    </p:spTree>
    <p:extLst>
      <p:ext uri="{BB962C8B-B14F-4D97-AF65-F5344CB8AC3E}">
        <p14:creationId xmlns:p14="http://schemas.microsoft.com/office/powerpoint/2010/main" val="465382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10</a:t>
            </a:fld>
            <a:endParaRPr lang="es-ES_tradnl"/>
          </a:p>
        </p:txBody>
      </p:sp>
    </p:spTree>
    <p:extLst>
      <p:ext uri="{BB962C8B-B14F-4D97-AF65-F5344CB8AC3E}">
        <p14:creationId xmlns:p14="http://schemas.microsoft.com/office/powerpoint/2010/main" val="1362582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23/02/2020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8532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23/02/2020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356289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23/02/2020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103070405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23/02/2020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 netcoreconf 2002">
            <a:extLst>
              <a:ext uri="{FF2B5EF4-FFF2-40B4-BE49-F238E27FC236}">
                <a16:creationId xmlns:a16="http://schemas.microsoft.com/office/drawing/2014/main" id="{019D85AC-A418-9147-8704-C7F91D0CD2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6575504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23/02/2020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pic>
        <p:nvPicPr>
          <p:cNvPr id="11" name="Imagen 10" descr="Captura de pantalla de un celular con letras&#10;&#10;Descripción generada automáticamente">
            <a:extLst>
              <a:ext uri="{FF2B5EF4-FFF2-40B4-BE49-F238E27FC236}">
                <a16:creationId xmlns:a16="http://schemas.microsoft.com/office/drawing/2014/main" id="{61218873-AEF3-9748-A6F0-A3B1CE1F54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25569"/>
            <a:ext cx="12192000" cy="4748352"/>
          </a:xfrm>
          <a:prstGeom prst="rect">
            <a:avLst/>
          </a:prstGeom>
        </p:spPr>
      </p:pic>
      <p:pic>
        <p:nvPicPr>
          <p:cNvPr id="3" name="Imagen 2" descr="Logo netcoreconf 2002">
            <a:extLst>
              <a:ext uri="{FF2B5EF4-FFF2-40B4-BE49-F238E27FC236}">
                <a16:creationId xmlns:a16="http://schemas.microsoft.com/office/drawing/2014/main" id="{0164656C-8E29-3140-B717-049857FE8D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84425445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23/02/2020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23/02/2020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 netcoreconf 2002">
            <a:extLst>
              <a:ext uri="{FF2B5EF4-FFF2-40B4-BE49-F238E27FC236}">
                <a16:creationId xmlns:a16="http://schemas.microsoft.com/office/drawing/2014/main" id="{019D85AC-A418-9147-8704-C7F91D0CD2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23/02/2020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4763F998-C83B-8547-A6E3-3525FF375165}"/>
              </a:ext>
            </a:extLst>
          </p:cNvPr>
          <p:cNvPicPr>
            <a:picLocks noChangeAspect="1"/>
          </p:cNvPicPr>
          <p:nvPr userDrawn="1"/>
        </p:nvPicPr>
        <p:blipFill>
          <a:blip r:embed="rId2"/>
          <a:stretch>
            <a:fillRect/>
          </a:stretch>
        </p:blipFill>
        <p:spPr>
          <a:xfrm>
            <a:off x="0" y="785823"/>
            <a:ext cx="12192000" cy="5608877"/>
          </a:xfrm>
          <a:prstGeom prst="rect">
            <a:avLst/>
          </a:prstGeom>
        </p:spPr>
      </p:pic>
      <p:pic>
        <p:nvPicPr>
          <p:cNvPr id="3" name="Imagen 2" descr="Logo netcoreconf 2002">
            <a:extLst>
              <a:ext uri="{FF2B5EF4-FFF2-40B4-BE49-F238E27FC236}">
                <a16:creationId xmlns:a16="http://schemas.microsoft.com/office/drawing/2014/main" id="{0164656C-8E29-3140-B717-049857FE8D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632A5-097D-4FBA-B05E-4E49E0D461C6}"/>
              </a:ext>
            </a:extLst>
          </p:cNvPr>
          <p:cNvSpPr>
            <a:spLocks noGrp="1"/>
          </p:cNvSpPr>
          <p:nvPr>
            <p:ph type="dt" sz="half" idx="10"/>
          </p:nvPr>
        </p:nvSpPr>
        <p:spPr/>
        <p:txBody>
          <a:bodyPr/>
          <a:lstStyle/>
          <a:p>
            <a:fld id="{884406F1-D55D-4EF3-B6E5-F254E6012FCC}" type="datetimeFigureOut">
              <a:rPr lang="es-ES" smtClean="0"/>
              <a:t>23/02/2020</a:t>
            </a:fld>
            <a:endParaRPr lang="es-ES"/>
          </a:p>
        </p:txBody>
      </p:sp>
      <p:sp>
        <p:nvSpPr>
          <p:cNvPr id="3" name="Footer Placeholder 2">
            <a:extLst>
              <a:ext uri="{FF2B5EF4-FFF2-40B4-BE49-F238E27FC236}">
                <a16:creationId xmlns:a16="http://schemas.microsoft.com/office/drawing/2014/main" id="{645BCA8F-5144-454E-9C63-0ABAC0C4CFFF}"/>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C7803499-431B-4385-9F79-E5D3FAD5FDD3}"/>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350425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74628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67037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879297"/>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879297"/>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459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80488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23/02/2020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2" r:id="rId4"/>
    <p:sldLayoutId id="2147483667" r:id="rId5"/>
    <p:sldLayoutId id="2147483668" r:id="rId6"/>
    <p:sldLayoutId id="2147483669" r:id="rId7"/>
    <p:sldLayoutId id="2147483670" r:id="rId8"/>
    <p:sldLayoutId id="2147483671" r:id="rId9"/>
    <p:sldLayoutId id="214748367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23/02/2020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146815399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8.gi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hyperlink" Target="mailto:info@netcoreconf.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96DAC541-7B7A-43D3-8B79-37D633B846F1}">
                <asvg:svgBlip xmlns:asvg="http://schemas.microsoft.com/office/drawing/2016/SVG/main" r:embed="rId5"/>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2" y="6089650"/>
            <a:ext cx="1079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prstClr val="white"/>
                </a:solidFill>
                <a:latin typeface="Helvetica" panose="020B0604020202020204" pitchFamily="34" charset="0"/>
                <a:cs typeface="Helvetica" panose="020B0604020202020204" pitchFamily="34" charset="0"/>
              </a:rPr>
              <a:t>29</a:t>
            </a:r>
            <a:r>
              <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/02/2020</a:t>
            </a: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08629"/>
            <a:ext cx="6324164" cy="461665"/>
          </a:xfrm>
          <a:prstGeom prst="rect">
            <a:avLst/>
          </a:prstGeom>
          <a:noFill/>
        </p:spPr>
        <p:txBody>
          <a:bodyPr wrap="square" rtlCol="0">
            <a:spAutoFit/>
          </a:bodyPr>
          <a:lstStyle/>
          <a:p>
            <a:pPr lvl="0">
              <a:defRPr/>
            </a:pPr>
            <a:r>
              <a:rPr lang="en-GB" sz="2400" dirty="0">
                <a:solidFill>
                  <a:prstClr val="white"/>
                </a:solidFill>
                <a:latin typeface="Helvetica" panose="020B0604020202020204" pitchFamily="34" charset="0"/>
                <a:cs typeface="Helvetica" panose="020B0604020202020204" pitchFamily="34" charset="0"/>
              </a:rPr>
              <a:t>Azure Kubernetes Service: Lessons Learned</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38"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Azure </a:t>
            </a:r>
            <a:r>
              <a:rPr lang="es-ES" sz="1600" i="1" dirty="0" err="1">
                <a:solidFill>
                  <a:prstClr val="white"/>
                </a:solidFill>
                <a:latin typeface="Helvetica" panose="020B0604020202020204" pitchFamily="34" charset="0"/>
                <a:cs typeface="Helvetica" panose="020B0604020202020204" pitchFamily="34" charset="0"/>
              </a:rPr>
              <a:t>Evangelist</a:t>
            </a:r>
            <a:r>
              <a:rPr lang="es-ES" sz="1600" i="1" dirty="0">
                <a:solidFill>
                  <a:prstClr val="white"/>
                </a:solidFill>
                <a:latin typeface="Helvetica" panose="020B0604020202020204" pitchFamily="34" charset="0"/>
                <a:cs typeface="Helvetica" panose="020B0604020202020204" pitchFamily="34" charset="0"/>
              </a:rPr>
              <a:t> @</a:t>
            </a:r>
            <a:r>
              <a:rPr lang="es-ES" sz="1600" i="1" dirty="0" err="1">
                <a:solidFill>
                  <a:prstClr val="white"/>
                </a:solidFill>
                <a:latin typeface="Helvetica" panose="020B0604020202020204" pitchFamily="34" charset="0"/>
                <a:cs typeface="Helvetica" panose="020B0604020202020204" pitchFamily="34" charset="0"/>
              </a:rPr>
              <a:t>everis</a:t>
            </a:r>
            <a:r>
              <a:rPr lang="es-ES" sz="1600" i="1" dirty="0">
                <a:solidFill>
                  <a:prstClr val="white"/>
                </a:solidFill>
                <a:latin typeface="Helvetica" panose="020B0604020202020204" pitchFamily="34" charset="0"/>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Azure &amp; </a:t>
            </a:r>
            <a:r>
              <a:rPr lang="es-ES" sz="1600" i="1" dirty="0" err="1">
                <a:solidFill>
                  <a:prstClr val="white"/>
                </a:solidFill>
                <a:latin typeface="Helvetica" panose="020B0604020202020204" pitchFamily="34" charset="0"/>
                <a:cs typeface="Helvetica" panose="020B0604020202020204" pitchFamily="34" charset="0"/>
              </a:rPr>
              <a:t>Developer</a:t>
            </a:r>
            <a:r>
              <a:rPr lang="es-ES" sz="1600" i="1" dirty="0">
                <a:solidFill>
                  <a:prstClr val="white"/>
                </a:solidFill>
                <a:latin typeface="Helvetica" panose="020B0604020202020204" pitchFamily="34" charset="0"/>
                <a:cs typeface="Helvetica" panose="020B0604020202020204" pitchFamily="34" charset="0"/>
              </a:rPr>
              <a:t> Technologies MVP</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6"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@cmendibl3</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Tree>
    <p:custDataLst>
      <p:tags r:id="rId1"/>
    </p:custDataLst>
    <p:extLst>
      <p:ext uri="{BB962C8B-B14F-4D97-AF65-F5344CB8AC3E}">
        <p14:creationId xmlns:p14="http://schemas.microsoft.com/office/powerpoint/2010/main" val="19176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easy is to setup an ingress?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endParaRPr lang="en-GB" dirty="0"/>
          </a:p>
          <a:p>
            <a:endParaRPr lang="en-GB" dirty="0"/>
          </a:p>
        </p:txBody>
      </p:sp>
      <p:pic>
        <p:nvPicPr>
          <p:cNvPr id="12290" name="Picture 2" descr="Image result for kubernetes ingress nginx">
            <a:extLst>
              <a:ext uri="{FF2B5EF4-FFF2-40B4-BE49-F238E27FC236}">
                <a16:creationId xmlns:a16="http://schemas.microsoft.com/office/drawing/2014/main" id="{C093AA2E-45E5-45EB-8FF4-5BBEEC1610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191" y="1661419"/>
            <a:ext cx="7461617" cy="398601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10137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wonder woman blocking bullets">
            <a:extLst>
              <a:ext uri="{FF2B5EF4-FFF2-40B4-BE49-F238E27FC236}">
                <a16:creationId xmlns:a16="http://schemas.microsoft.com/office/drawing/2014/main" id="{350C738F-6BD0-4372-BD5D-9B437993E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608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do I patch the cluster?</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Use </a:t>
            </a:r>
            <a:r>
              <a:rPr lang="en-GB" dirty="0" err="1"/>
              <a:t>Kured</a:t>
            </a:r>
            <a:endParaRPr lang="en-GB" dirty="0"/>
          </a:p>
          <a:p>
            <a:pPr lvl="1"/>
            <a:r>
              <a:rPr lang="en-GB" dirty="0"/>
              <a:t>A new node is deployed with the latest security updates and Kubernetes version applied.</a:t>
            </a:r>
          </a:p>
          <a:p>
            <a:pPr lvl="1"/>
            <a:r>
              <a:rPr lang="en-GB" dirty="0"/>
              <a:t>An old node is cordoned and drained.</a:t>
            </a:r>
          </a:p>
          <a:p>
            <a:pPr lvl="1"/>
            <a:r>
              <a:rPr lang="en-GB" dirty="0"/>
              <a:t>Pods are scheduled on the new node.</a:t>
            </a:r>
          </a:p>
          <a:p>
            <a:pPr lvl="1"/>
            <a:r>
              <a:rPr lang="en-GB" dirty="0"/>
              <a:t>The old node is deleted.</a:t>
            </a:r>
          </a:p>
          <a:p>
            <a:endParaRPr lang="en-GB" dirty="0"/>
          </a:p>
        </p:txBody>
      </p:sp>
      <p:pic>
        <p:nvPicPr>
          <p:cNvPr id="10242" name="Picture 2" descr="AKS node update and reboot process with kured">
            <a:extLst>
              <a:ext uri="{FF2B5EF4-FFF2-40B4-BE49-F238E27FC236}">
                <a16:creationId xmlns:a16="http://schemas.microsoft.com/office/drawing/2014/main" id="{FCA99490-C2CE-48F1-9A5B-6DBF56DBF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4834" y="3572408"/>
            <a:ext cx="4489378" cy="26150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6813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can we upgrade a cluster?</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All at once</a:t>
            </a:r>
          </a:p>
          <a:p>
            <a:pPr lvl="1"/>
            <a:r>
              <a:rPr lang="en-GB" sz="2000" dirty="0" err="1"/>
              <a:t>az</a:t>
            </a:r>
            <a:r>
              <a:rPr lang="en-GB" sz="2000" dirty="0"/>
              <a:t> </a:t>
            </a:r>
            <a:r>
              <a:rPr lang="en-GB" sz="2000" dirty="0" err="1"/>
              <a:t>aks</a:t>
            </a:r>
            <a:r>
              <a:rPr lang="en-GB" sz="2000" dirty="0"/>
              <a:t> upgrade --name $</a:t>
            </a:r>
            <a:r>
              <a:rPr lang="en-GB" sz="2000" dirty="0" err="1"/>
              <a:t>clustername</a:t>
            </a:r>
            <a:r>
              <a:rPr lang="en-GB" sz="2000" dirty="0"/>
              <a:t> --resource-group $</a:t>
            </a:r>
            <a:r>
              <a:rPr lang="en-GB" sz="2000" dirty="0" err="1"/>
              <a:t>rg</a:t>
            </a:r>
            <a:r>
              <a:rPr lang="en-GB" sz="2000" dirty="0"/>
              <a:t> --Kubernetes-version 1.14.8</a:t>
            </a:r>
          </a:p>
          <a:p>
            <a:r>
              <a:rPr lang="en-GB" dirty="0"/>
              <a:t>Use Node Pools</a:t>
            </a:r>
          </a:p>
          <a:p>
            <a:pPr lvl="1"/>
            <a:r>
              <a:rPr lang="en-GB" dirty="0"/>
              <a:t>Upgrade the Control Plane to latest version </a:t>
            </a:r>
          </a:p>
          <a:p>
            <a:pPr lvl="2"/>
            <a:r>
              <a:rPr lang="en-GB" dirty="0" err="1"/>
              <a:t>az</a:t>
            </a:r>
            <a:r>
              <a:rPr lang="en-GB" dirty="0"/>
              <a:t> </a:t>
            </a:r>
            <a:r>
              <a:rPr lang="en-GB" dirty="0" err="1"/>
              <a:t>aks</a:t>
            </a:r>
            <a:r>
              <a:rPr lang="en-GB" dirty="0"/>
              <a:t> upgrade -n $</a:t>
            </a:r>
            <a:r>
              <a:rPr lang="en-GB" dirty="0" err="1"/>
              <a:t>clustername</a:t>
            </a:r>
            <a:r>
              <a:rPr lang="en-GB" dirty="0"/>
              <a:t> -g $</a:t>
            </a:r>
            <a:r>
              <a:rPr lang="en-GB" dirty="0" err="1"/>
              <a:t>rg</a:t>
            </a:r>
            <a:r>
              <a:rPr lang="en-GB" dirty="0"/>
              <a:t> -k 1.14.8 --control-plane-only</a:t>
            </a:r>
          </a:p>
          <a:p>
            <a:pPr lvl="1"/>
            <a:r>
              <a:rPr lang="en-GB" dirty="0"/>
              <a:t>Add a new </a:t>
            </a:r>
            <a:r>
              <a:rPr lang="en-GB" dirty="0" err="1"/>
              <a:t>NodePool</a:t>
            </a:r>
            <a:r>
              <a:rPr lang="en-GB" dirty="0"/>
              <a:t> with latest version </a:t>
            </a:r>
          </a:p>
          <a:p>
            <a:pPr lvl="1"/>
            <a:r>
              <a:rPr lang="en-GB" dirty="0"/>
              <a:t>Deploy containers on the new </a:t>
            </a:r>
            <a:r>
              <a:rPr lang="en-GB" dirty="0" err="1"/>
              <a:t>NodePool</a:t>
            </a:r>
            <a:r>
              <a:rPr lang="en-GB" dirty="0"/>
              <a:t> and test</a:t>
            </a:r>
          </a:p>
          <a:p>
            <a:pPr lvl="1"/>
            <a:r>
              <a:rPr lang="en-GB" dirty="0"/>
              <a:t>Remove the old </a:t>
            </a:r>
            <a:r>
              <a:rPr lang="en-GB" dirty="0" err="1"/>
              <a:t>NodePool</a:t>
            </a:r>
            <a:endParaRPr lang="en-GB" dirty="0"/>
          </a:p>
          <a:p>
            <a:r>
              <a:rPr lang="en-GB" dirty="0"/>
              <a:t>Use a New Cluster</a:t>
            </a:r>
          </a:p>
          <a:p>
            <a:endParaRPr lang="en-GB" dirty="0"/>
          </a:p>
          <a:p>
            <a:endParaRPr lang="en-GB" dirty="0"/>
          </a:p>
        </p:txBody>
      </p:sp>
    </p:spTree>
    <p:custDataLst>
      <p:tags r:id="rId1"/>
    </p:custDataLst>
    <p:extLst>
      <p:ext uri="{BB962C8B-B14F-4D97-AF65-F5344CB8AC3E}">
        <p14:creationId xmlns:p14="http://schemas.microsoft.com/office/powerpoint/2010/main" val="3625033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hulk">
            <a:extLst>
              <a:ext uri="{FF2B5EF4-FFF2-40B4-BE49-F238E27FC236}">
                <a16:creationId xmlns:a16="http://schemas.microsoft.com/office/drawing/2014/main" id="{0A24A784-96D3-4C76-B7FA-7718A9B7C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881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Can I get rid of the worker nodes?</a:t>
            </a:r>
          </a:p>
        </p:txBody>
      </p:sp>
      <p:pic>
        <p:nvPicPr>
          <p:cNvPr id="7" name="Picture 6">
            <a:extLst>
              <a:ext uri="{FF2B5EF4-FFF2-40B4-BE49-F238E27FC236}">
                <a16:creationId xmlns:a16="http://schemas.microsoft.com/office/drawing/2014/main" id="{FF64F7AF-D84E-4E1A-8967-F6A45C9C6D57}"/>
              </a:ext>
            </a:extLst>
          </p:cNvPr>
          <p:cNvPicPr>
            <a:picLocks noChangeAspect="1"/>
          </p:cNvPicPr>
          <p:nvPr/>
        </p:nvPicPr>
        <p:blipFill>
          <a:blip r:embed="rId4"/>
          <a:stretch>
            <a:fillRect/>
          </a:stretch>
        </p:blipFill>
        <p:spPr>
          <a:xfrm>
            <a:off x="752763" y="1454083"/>
            <a:ext cx="10277550" cy="4676809"/>
          </a:xfrm>
          <a:prstGeom prst="rect">
            <a:avLst/>
          </a:prstGeom>
        </p:spPr>
      </p:pic>
    </p:spTree>
    <p:custDataLst>
      <p:tags r:id="rId1"/>
    </p:custDataLst>
    <p:extLst>
      <p:ext uri="{BB962C8B-B14F-4D97-AF65-F5344CB8AC3E}">
        <p14:creationId xmlns:p14="http://schemas.microsoft.com/office/powerpoint/2010/main" val="804309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dr starnge clone">
            <a:extLst>
              <a:ext uri="{FF2B5EF4-FFF2-40B4-BE49-F238E27FC236}">
                <a16:creationId xmlns:a16="http://schemas.microsoft.com/office/drawing/2014/main" id="{928D8384-167A-439B-BD30-CDDF514B9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0"/>
            <a:ext cx="13716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488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a:t>What about stateful applications?</a:t>
            </a:r>
            <a:endParaRPr lang="es-ES" dirty="0"/>
          </a:p>
        </p:txBody>
      </p:sp>
      <p:sp>
        <p:nvSpPr>
          <p:cNvPr id="4" name="Content Placeholder 3">
            <a:extLst>
              <a:ext uri="{FF2B5EF4-FFF2-40B4-BE49-F238E27FC236}">
                <a16:creationId xmlns:a16="http://schemas.microsoft.com/office/drawing/2014/main" id="{79F4E555-1B3D-49F7-B4A6-6D8E72C813C4}"/>
              </a:ext>
            </a:extLst>
          </p:cNvPr>
          <p:cNvSpPr>
            <a:spLocks noGrp="1"/>
          </p:cNvSpPr>
          <p:nvPr>
            <p:ph idx="1"/>
          </p:nvPr>
        </p:nvSpPr>
        <p:spPr>
          <a:xfrm>
            <a:off x="838200" y="1478756"/>
            <a:ext cx="6539475" cy="4351338"/>
          </a:xfrm>
        </p:spPr>
        <p:txBody>
          <a:bodyPr>
            <a:normAutofit fontScale="92500"/>
          </a:bodyPr>
          <a:lstStyle/>
          <a:p>
            <a:pPr marL="0" indent="0" algn="just">
              <a:buNone/>
            </a:pPr>
            <a:r>
              <a:rPr lang="en-US" b="1" dirty="0"/>
              <a:t>Azure Disks:</a:t>
            </a:r>
          </a:p>
          <a:p>
            <a:pPr algn="just"/>
            <a:r>
              <a:rPr lang="en-US" dirty="0"/>
              <a:t>Use Premium storage. </a:t>
            </a:r>
          </a:p>
          <a:p>
            <a:pPr algn="just"/>
            <a:r>
              <a:rPr lang="en-US" dirty="0"/>
              <a:t>Mounted as </a:t>
            </a:r>
            <a:r>
              <a:rPr lang="en-US" dirty="0" err="1"/>
              <a:t>ReadWriteOnce</a:t>
            </a:r>
            <a:r>
              <a:rPr lang="en-US" dirty="0"/>
              <a:t>, so are only available to a single node</a:t>
            </a:r>
          </a:p>
          <a:p>
            <a:pPr marL="0" indent="0" algn="just">
              <a:buNone/>
            </a:pPr>
            <a:r>
              <a:rPr lang="en-US" b="1" dirty="0"/>
              <a:t>Azure Files:</a:t>
            </a:r>
          </a:p>
          <a:p>
            <a:pPr algn="just"/>
            <a:r>
              <a:rPr lang="en-US" dirty="0"/>
              <a:t>Only use Azure Standard storage backed by regular HDDs </a:t>
            </a:r>
          </a:p>
          <a:p>
            <a:pPr algn="just"/>
            <a:r>
              <a:rPr lang="en-US" dirty="0"/>
              <a:t>Used to mount a SMB 3.0 share backed by an Azure Storage account to pods. Files let you share data across multiple nodes and pods.</a:t>
            </a:r>
            <a:endParaRPr lang="es-ES" dirty="0"/>
          </a:p>
          <a:p>
            <a:pPr algn="just"/>
            <a:endParaRPr lang="en-GB" dirty="0"/>
          </a:p>
        </p:txBody>
      </p:sp>
      <p:pic>
        <p:nvPicPr>
          <p:cNvPr id="8" name="Content Placeholder 35">
            <a:extLst>
              <a:ext uri="{FF2B5EF4-FFF2-40B4-BE49-F238E27FC236}">
                <a16:creationId xmlns:a16="http://schemas.microsoft.com/office/drawing/2014/main" id="{663D8EF8-DA89-4BF7-9B6C-14D652CEAB84}"/>
              </a:ext>
            </a:extLst>
          </p:cNvPr>
          <p:cNvPicPr>
            <a:picLocks noChangeAspect="1"/>
          </p:cNvPicPr>
          <p:nvPr/>
        </p:nvPicPr>
        <p:blipFill>
          <a:blip r:embed="rId4"/>
          <a:stretch>
            <a:fillRect/>
          </a:stretch>
        </p:blipFill>
        <p:spPr>
          <a:xfrm>
            <a:off x="7969227" y="2434678"/>
            <a:ext cx="3791130" cy="2848016"/>
          </a:xfrm>
          <a:prstGeom prst="rect">
            <a:avLst/>
          </a:prstGeom>
        </p:spPr>
      </p:pic>
    </p:spTree>
    <p:custDataLst>
      <p:tags r:id="rId1"/>
    </p:custDataLst>
    <p:extLst>
      <p:ext uri="{BB962C8B-B14F-4D97-AF65-F5344CB8AC3E}">
        <p14:creationId xmlns:p14="http://schemas.microsoft.com/office/powerpoint/2010/main" val="2408021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Image result for superman crystal">
            <a:extLst>
              <a:ext uri="{FF2B5EF4-FFF2-40B4-BE49-F238E27FC236}">
                <a16:creationId xmlns:a16="http://schemas.microsoft.com/office/drawing/2014/main" id="{30C6C0B3-ADCF-4A30-9863-00E77C9848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236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GB" dirty="0"/>
              <a:t>Can multiple Teams work in the same cluster?</a:t>
            </a:r>
            <a:endParaRPr lang="es-ES" dirty="0"/>
          </a:p>
        </p:txBody>
      </p:sp>
      <p:sp>
        <p:nvSpPr>
          <p:cNvPr id="6" name="Content Placeholder 5">
            <a:extLst>
              <a:ext uri="{FF2B5EF4-FFF2-40B4-BE49-F238E27FC236}">
                <a16:creationId xmlns:a16="http://schemas.microsoft.com/office/drawing/2014/main" id="{C34A9EE5-EF20-41DB-AF09-58721FA07153}"/>
              </a:ext>
            </a:extLst>
          </p:cNvPr>
          <p:cNvSpPr>
            <a:spLocks noGrp="1"/>
          </p:cNvSpPr>
          <p:nvPr>
            <p:ph idx="1"/>
          </p:nvPr>
        </p:nvSpPr>
        <p:spPr>
          <a:xfrm>
            <a:off x="838198" y="1478755"/>
            <a:ext cx="5696559" cy="4828857"/>
          </a:xfrm>
        </p:spPr>
        <p:txBody>
          <a:bodyPr>
            <a:normAutofit fontScale="92500" lnSpcReduction="20000"/>
          </a:bodyPr>
          <a:lstStyle/>
          <a:p>
            <a:r>
              <a:rPr lang="en-GB" dirty="0"/>
              <a:t>A rapid, iterative Kubernetes development experience for teams</a:t>
            </a:r>
          </a:p>
          <a:p>
            <a:r>
              <a:rPr lang="en-GB" dirty="0"/>
              <a:t>Work directly in AKS</a:t>
            </a:r>
          </a:p>
          <a:p>
            <a:r>
              <a:rPr lang="en-GB" dirty="0"/>
              <a:t>Iterate and debug using Visual Studio or Visual Studio Code.</a:t>
            </a:r>
          </a:p>
          <a:p>
            <a:r>
              <a:rPr lang="en-GB" dirty="0"/>
              <a:t>Generate Docker and Kubernetes configuration-as-code assets.</a:t>
            </a:r>
          </a:p>
          <a:p>
            <a:r>
              <a:rPr lang="en-GB" dirty="0"/>
              <a:t>Share a cluster with your team and collaboratively work together. </a:t>
            </a:r>
          </a:p>
          <a:p>
            <a:r>
              <a:rPr lang="en-GB" dirty="0"/>
              <a:t>Develop your code in isolation, and do end-to-end testing with other components without replicating or mocking up dependencies.</a:t>
            </a:r>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8" name="Content Placeholder 16">
            <a:extLst>
              <a:ext uri="{FF2B5EF4-FFF2-40B4-BE49-F238E27FC236}">
                <a16:creationId xmlns:a16="http://schemas.microsoft.com/office/drawing/2014/main" id="{25108596-9A21-40EB-B189-E482182001C3}"/>
              </a:ext>
            </a:extLst>
          </p:cNvPr>
          <p:cNvPicPr>
            <a:picLocks noChangeAspect="1"/>
          </p:cNvPicPr>
          <p:nvPr/>
        </p:nvPicPr>
        <p:blipFill>
          <a:blip r:embed="rId4"/>
          <a:stretch>
            <a:fillRect/>
          </a:stretch>
        </p:blipFill>
        <p:spPr>
          <a:xfrm>
            <a:off x="6895856" y="2885084"/>
            <a:ext cx="4690807" cy="1880200"/>
          </a:xfrm>
          <a:prstGeom prst="rect">
            <a:avLst/>
          </a:prstGeom>
        </p:spPr>
      </p:pic>
    </p:spTree>
    <p:custDataLst>
      <p:tags r:id="rId1"/>
    </p:custDataLst>
    <p:extLst>
      <p:ext uri="{BB962C8B-B14F-4D97-AF65-F5344CB8AC3E}">
        <p14:creationId xmlns:p14="http://schemas.microsoft.com/office/powerpoint/2010/main" val="316865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96DAC541-7B7A-43D3-8B79-37D633B846F1}">
                <asvg:svgBlip xmlns:asvg="http://schemas.microsoft.com/office/drawing/2016/SVG/main" r:embed="rId5"/>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2" y="6089650"/>
            <a:ext cx="1079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prstClr val="white"/>
                </a:solidFill>
                <a:latin typeface="Helvetica" panose="020B0604020202020204" pitchFamily="34" charset="0"/>
                <a:cs typeface="Helvetica" panose="020B0604020202020204" pitchFamily="34" charset="0"/>
              </a:rPr>
              <a:t>29</a:t>
            </a:r>
            <a:r>
              <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/02/2020</a:t>
            </a: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38"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Evangelist</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everis</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&amp;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Developer</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Technologies MVP</a:t>
            </a: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6"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@cmendibl3</a:t>
            </a:r>
          </a:p>
        </p:txBody>
      </p:sp>
      <p:sp>
        <p:nvSpPr>
          <p:cNvPr id="14" name="CuadroTexto 11">
            <a:extLst>
              <a:ext uri="{FF2B5EF4-FFF2-40B4-BE49-F238E27FC236}">
                <a16:creationId xmlns:a16="http://schemas.microsoft.com/office/drawing/2014/main" id="{D39319CB-8DCF-4D29-80F0-52E9FF7AEFF8}"/>
              </a:ext>
            </a:extLst>
          </p:cNvPr>
          <p:cNvSpPr txBox="1"/>
          <p:nvPr/>
        </p:nvSpPr>
        <p:spPr>
          <a:xfrm>
            <a:off x="820651" y="3008629"/>
            <a:ext cx="6324164" cy="461665"/>
          </a:xfrm>
          <a:prstGeom prst="rect">
            <a:avLst/>
          </a:prstGeom>
          <a:noFill/>
        </p:spPr>
        <p:txBody>
          <a:bodyPr wrap="square" rtlCol="0">
            <a:spAutoFit/>
          </a:bodyPr>
          <a:lstStyle/>
          <a:p>
            <a:pPr lvl="0">
              <a:defRPr/>
            </a:pPr>
            <a:r>
              <a:rPr lang="en-GB" sz="2400" dirty="0">
                <a:solidFill>
                  <a:prstClr val="white"/>
                </a:solidFill>
                <a:latin typeface="Helvetica" panose="020B0604020202020204" pitchFamily="34" charset="0"/>
                <a:cs typeface="Helvetica" panose="020B0604020202020204" pitchFamily="34" charset="0"/>
              </a:rPr>
              <a:t>Azure Kubernetes Service: Lessons Learned</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Tree>
    <p:custDataLst>
      <p:tags r:id="rId1"/>
    </p:custDataLst>
    <p:extLst>
      <p:ext uri="{BB962C8B-B14F-4D97-AF65-F5344CB8AC3E}">
        <p14:creationId xmlns:p14="http://schemas.microsoft.com/office/powerpoint/2010/main" val="376182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r>
              <a:rPr lang="en-US" dirty="0"/>
              <a:t>AKS: Network Policies (Preview)</a:t>
            </a:r>
            <a:endParaRPr lang="es-ES" dirty="0"/>
          </a:p>
        </p:txBody>
      </p:sp>
      <p:sp>
        <p:nvSpPr>
          <p:cNvPr id="6" name="Content Placeholder 5">
            <a:extLst>
              <a:ext uri="{FF2B5EF4-FFF2-40B4-BE49-F238E27FC236}">
                <a16:creationId xmlns:a16="http://schemas.microsoft.com/office/drawing/2014/main" id="{95D95E3C-638D-4E3C-94D7-7EB8C3134384}"/>
              </a:ext>
            </a:extLst>
          </p:cNvPr>
          <p:cNvSpPr>
            <a:spLocks noGrp="1"/>
          </p:cNvSpPr>
          <p:nvPr>
            <p:ph idx="1"/>
          </p:nvPr>
        </p:nvSpPr>
        <p:spPr>
          <a:xfrm>
            <a:off x="838200" y="1478756"/>
            <a:ext cx="5690732" cy="4642482"/>
          </a:xfrm>
        </p:spPr>
        <p:txBody>
          <a:bodyPr>
            <a:normAutofit/>
          </a:bodyPr>
          <a:lstStyle/>
          <a:p>
            <a:pPr marL="285695" indent="-285695"/>
            <a:r>
              <a:rPr lang="en-US" dirty="0"/>
              <a:t>All pods in an AKS cluster can send and receive traffic without limitations, by default</a:t>
            </a:r>
          </a:p>
          <a:p>
            <a:pPr marL="285695" indent="-285695"/>
            <a:r>
              <a:rPr lang="en-US" dirty="0"/>
              <a:t>Secure traffic between pods using network policies</a:t>
            </a:r>
          </a:p>
          <a:p>
            <a:pPr marL="285695" indent="-285695"/>
            <a:r>
              <a:rPr lang="en-US" dirty="0"/>
              <a:t>Choose to allow or deny traffic based on settings like assigned labels, namespace, or traffic port</a:t>
            </a:r>
            <a:endParaRPr lang="en-GB" dirty="0"/>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sp>
        <p:nvSpPr>
          <p:cNvPr id="7" name="CuadroTexto 92"/>
          <p:cNvSpPr txBox="1"/>
          <p:nvPr/>
        </p:nvSpPr>
        <p:spPr>
          <a:xfrm>
            <a:off x="251654" y="1286416"/>
            <a:ext cx="11266033" cy="296321"/>
          </a:xfrm>
          <a:prstGeom prst="rect">
            <a:avLst/>
          </a:prstGeom>
          <a:noFill/>
        </p:spPr>
        <p:txBody>
          <a:bodyPr wrap="square" rtlCol="0">
            <a:spAutoFit/>
          </a:bodyPr>
          <a:lstStyle/>
          <a:p>
            <a:endParaRPr lang="es-ES" sz="1300" b="1">
              <a:solidFill>
                <a:schemeClr val="tx1">
                  <a:lumMod val="65000"/>
                  <a:lumOff val="35000"/>
                </a:schemeClr>
              </a:solidFill>
              <a:latin typeface="+mj-lt"/>
              <a:ea typeface="Lato Regular"/>
              <a:cs typeface="Lato Regular"/>
            </a:endParaRPr>
          </a:p>
        </p:txBody>
      </p:sp>
      <p:pic>
        <p:nvPicPr>
          <p:cNvPr id="8" name="Content Placeholder 27">
            <a:extLst>
              <a:ext uri="{FF2B5EF4-FFF2-40B4-BE49-F238E27FC236}">
                <a16:creationId xmlns:a16="http://schemas.microsoft.com/office/drawing/2014/main" id="{5ADA40A0-8643-44C4-9EAA-B1EB93CA7F7C}"/>
              </a:ext>
            </a:extLst>
          </p:cNvPr>
          <p:cNvPicPr>
            <a:picLocks noChangeAspect="1"/>
          </p:cNvPicPr>
          <p:nvPr/>
        </p:nvPicPr>
        <p:blipFill>
          <a:blip r:embed="rId4"/>
          <a:stretch>
            <a:fillRect/>
          </a:stretch>
        </p:blipFill>
        <p:spPr>
          <a:xfrm>
            <a:off x="6804718" y="1747728"/>
            <a:ext cx="4176122" cy="2651990"/>
          </a:xfrm>
          <a:prstGeom prst="rect">
            <a:avLst/>
          </a:prstGeom>
        </p:spPr>
      </p:pic>
    </p:spTree>
    <p:custDataLst>
      <p:tags r:id="rId1"/>
    </p:custDataLst>
    <p:extLst>
      <p:ext uri="{BB962C8B-B14F-4D97-AF65-F5344CB8AC3E}">
        <p14:creationId xmlns:p14="http://schemas.microsoft.com/office/powerpoint/2010/main" val="1368722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justice league">
            <a:extLst>
              <a:ext uri="{FF2B5EF4-FFF2-40B4-BE49-F238E27FC236}">
                <a16:creationId xmlns:a16="http://schemas.microsoft.com/office/drawing/2014/main" id="{02F757BE-7C9E-44D7-A6A3-EBDBE971C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757"/>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008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602FCB8B-821E-4A33-8F7F-F3C2369359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4879" y="1307482"/>
            <a:ext cx="6102242" cy="48781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AAF1BF6-754A-4E2F-98FB-0367AA4DEC14}"/>
              </a:ext>
            </a:extLst>
          </p:cNvPr>
          <p:cNvSpPr/>
          <p:nvPr/>
        </p:nvSpPr>
        <p:spPr>
          <a:xfrm>
            <a:off x="7668401" y="1359899"/>
            <a:ext cx="1423182" cy="15813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128F875E-BEC6-4067-9264-6C76BA3B0830}"/>
              </a:ext>
            </a:extLst>
          </p:cNvPr>
          <p:cNvSpPr>
            <a:spLocks noGrp="1"/>
          </p:cNvSpPr>
          <p:nvPr>
            <p:ph type="title"/>
          </p:nvPr>
        </p:nvSpPr>
        <p:spPr/>
        <p:txBody>
          <a:bodyPr/>
          <a:lstStyle/>
          <a:p>
            <a:r>
              <a:rPr lang="en-GB" dirty="0"/>
              <a:t>The Twelve-Factor Microservice</a:t>
            </a:r>
          </a:p>
        </p:txBody>
      </p:sp>
    </p:spTree>
    <p:custDataLst>
      <p:tags r:id="rId1"/>
    </p:custDataLst>
    <p:extLst>
      <p:ext uri="{BB962C8B-B14F-4D97-AF65-F5344CB8AC3E}">
        <p14:creationId xmlns:p14="http://schemas.microsoft.com/office/powerpoint/2010/main" val="211068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b="1" dirty="0"/>
              <a:t>Kubernetes, Micros &amp; Key Vault Integration</a:t>
            </a:r>
            <a:endParaRPr lang="en-GB" dirty="0"/>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Syncing Kubernetes Secrets: who &amp; how?</a:t>
            </a:r>
          </a:p>
          <a:p>
            <a:r>
              <a:rPr lang="en-GB" dirty="0"/>
              <a:t>Microservices have Key Vault dependencies</a:t>
            </a:r>
          </a:p>
          <a:p>
            <a:r>
              <a:rPr lang="en-GB" dirty="0"/>
              <a:t>Environment variables are a “De Facto Standard”</a:t>
            </a:r>
          </a:p>
          <a:p>
            <a:r>
              <a:rPr lang="en-GB" dirty="0">
                <a:sym typeface="Wingdings" panose="05000000000000000000" pitchFamily="2" charset="2"/>
              </a:rPr>
              <a:t>Need a KISS solution</a:t>
            </a:r>
          </a:p>
          <a:p>
            <a:endParaRPr lang="en-GB" dirty="0"/>
          </a:p>
        </p:txBody>
      </p:sp>
    </p:spTree>
    <p:custDataLst>
      <p:tags r:id="rId1"/>
    </p:custDataLst>
    <p:extLst>
      <p:ext uri="{BB962C8B-B14F-4D97-AF65-F5344CB8AC3E}">
        <p14:creationId xmlns:p14="http://schemas.microsoft.com/office/powerpoint/2010/main" val="4229081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should we handle secrets?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US" dirty="0"/>
              <a:t>Use Azure Key Vault for secrets when needed:</a:t>
            </a:r>
          </a:p>
          <a:p>
            <a:pPr lvl="1"/>
            <a:r>
              <a:rPr lang="en-US" dirty="0"/>
              <a:t>K</a:t>
            </a:r>
            <a:r>
              <a:rPr lang="es-ES" dirty="0" err="1"/>
              <a:t>ubernetes-KeyVault-FlexVolume</a:t>
            </a:r>
            <a:r>
              <a:rPr lang="es-ES" dirty="0"/>
              <a:t>.</a:t>
            </a:r>
          </a:p>
          <a:p>
            <a:pPr lvl="1"/>
            <a:r>
              <a:rPr lang="es-ES" dirty="0" err="1"/>
              <a:t>Pod</a:t>
            </a:r>
            <a:r>
              <a:rPr lang="es-ES" dirty="0"/>
              <a:t> </a:t>
            </a:r>
            <a:r>
              <a:rPr lang="es-ES" dirty="0" err="1"/>
              <a:t>Managed</a:t>
            </a:r>
            <a:r>
              <a:rPr lang="es-ES" dirty="0"/>
              <a:t> </a:t>
            </a:r>
            <a:r>
              <a:rPr lang="es-ES" dirty="0" err="1"/>
              <a:t>Identity</a:t>
            </a:r>
            <a:r>
              <a:rPr lang="es-ES" dirty="0"/>
              <a:t> (</a:t>
            </a:r>
            <a:r>
              <a:rPr lang="es-ES" dirty="0" err="1"/>
              <a:t>Preview</a:t>
            </a:r>
            <a:r>
              <a:rPr lang="es-ES" dirty="0"/>
              <a:t>)</a:t>
            </a:r>
          </a:p>
          <a:p>
            <a:pPr lvl="2"/>
            <a:r>
              <a:rPr lang="es-ES" dirty="0" err="1"/>
              <a:t>Admission</a:t>
            </a:r>
            <a:r>
              <a:rPr lang="es-ES" dirty="0"/>
              <a:t> </a:t>
            </a:r>
            <a:r>
              <a:rPr lang="es-ES" dirty="0" err="1"/>
              <a:t>Controllers</a:t>
            </a:r>
            <a:endParaRPr lang="es-ES" dirty="0"/>
          </a:p>
          <a:p>
            <a:pPr lvl="2"/>
            <a:r>
              <a:rPr lang="es-ES" dirty="0" err="1"/>
              <a:t>Dapr</a:t>
            </a:r>
            <a:endParaRPr lang="en-GB" dirty="0"/>
          </a:p>
          <a:p>
            <a:endParaRPr lang="en-GB" dirty="0"/>
          </a:p>
        </p:txBody>
      </p:sp>
    </p:spTree>
    <p:custDataLst>
      <p:tags r:id="rId1"/>
    </p:custDataLst>
    <p:extLst>
      <p:ext uri="{BB962C8B-B14F-4D97-AF65-F5344CB8AC3E}">
        <p14:creationId xmlns:p14="http://schemas.microsoft.com/office/powerpoint/2010/main" val="3657490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Using</a:t>
            </a:r>
            <a:r>
              <a:rPr lang="es-ES" dirty="0"/>
              <a:t> </a:t>
            </a:r>
            <a:r>
              <a:rPr lang="es-ES" dirty="0" err="1"/>
              <a:t>pod</a:t>
            </a:r>
            <a:r>
              <a:rPr lang="es-ES" dirty="0"/>
              <a:t> </a:t>
            </a:r>
            <a:r>
              <a:rPr lang="es-ES" dirty="0" err="1"/>
              <a:t>managed</a:t>
            </a:r>
            <a:r>
              <a:rPr lang="es-ES" dirty="0"/>
              <a:t> </a:t>
            </a:r>
            <a:r>
              <a:rPr lang="es-ES" dirty="0" err="1"/>
              <a:t>identities</a:t>
            </a:r>
            <a:endParaRPr lang="es-ES" dirty="0"/>
          </a:p>
        </p:txBody>
      </p:sp>
      <p:pic>
        <p:nvPicPr>
          <p:cNvPr id="9" name="Content Placeholder 8">
            <a:extLst>
              <a:ext uri="{FF2B5EF4-FFF2-40B4-BE49-F238E27FC236}">
                <a16:creationId xmlns:a16="http://schemas.microsoft.com/office/drawing/2014/main" id="{BFD9561D-62ED-4F04-AB8B-EEA6D73EB2CA}"/>
              </a:ext>
            </a:extLst>
          </p:cNvPr>
          <p:cNvPicPr>
            <a:picLocks noGrp="1" noChangeAspect="1"/>
          </p:cNvPicPr>
          <p:nvPr>
            <p:ph idx="1"/>
          </p:nvPr>
        </p:nvPicPr>
        <p:blipFill>
          <a:blip r:embed="rId4"/>
          <a:stretch>
            <a:fillRect/>
          </a:stretch>
        </p:blipFill>
        <p:spPr>
          <a:xfrm>
            <a:off x="1766202" y="1553388"/>
            <a:ext cx="8784555" cy="4511830"/>
          </a:xfrm>
          <a:prstGeom prst="rect">
            <a:avLst/>
          </a:prstGeom>
        </p:spPr>
      </p:pic>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spTree>
    <p:custDataLst>
      <p:tags r:id="rId1"/>
    </p:custDataLst>
    <p:extLst>
      <p:ext uri="{BB962C8B-B14F-4D97-AF65-F5344CB8AC3E}">
        <p14:creationId xmlns:p14="http://schemas.microsoft.com/office/powerpoint/2010/main" val="1399211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clark kent">
            <a:extLst>
              <a:ext uri="{FF2B5EF4-FFF2-40B4-BE49-F238E27FC236}">
                <a16:creationId xmlns:a16="http://schemas.microsoft.com/office/drawing/2014/main" id="{16372414-6C50-4D31-9249-F41D720E7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90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834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b="1" dirty="0" err="1"/>
              <a:t>dapr</a:t>
            </a:r>
            <a:endParaRPr lang="en-GB" dirty="0"/>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An event-driven, portable runtime for building microservices on cloud and edge.</a:t>
            </a:r>
          </a:p>
          <a:p>
            <a:r>
              <a:rPr lang="en-GB" dirty="0"/>
              <a:t>Powerful Building Blocks</a:t>
            </a:r>
          </a:p>
          <a:p>
            <a:r>
              <a:rPr lang="en-GB" dirty="0"/>
              <a:t>Open API</a:t>
            </a:r>
          </a:p>
          <a:p>
            <a:r>
              <a:rPr lang="en-GB" dirty="0"/>
              <a:t>Works with any programming language</a:t>
            </a:r>
          </a:p>
          <a:p>
            <a:r>
              <a:rPr lang="en-GB" dirty="0"/>
              <a:t>Open Source</a:t>
            </a:r>
          </a:p>
        </p:txBody>
      </p:sp>
      <p:pic>
        <p:nvPicPr>
          <p:cNvPr id="1034" name="Picture 10" descr="Image result for dapr logo png">
            <a:extLst>
              <a:ext uri="{FF2B5EF4-FFF2-40B4-BE49-F238E27FC236}">
                <a16:creationId xmlns:a16="http://schemas.microsoft.com/office/drawing/2014/main" id="{07104850-DF3D-43D6-9B40-8D7D1778D9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6287" y="424498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73853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378358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7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GRACIAS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Más información: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Visítanos 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378574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a:bodyPr>
          <a:lstStyle/>
          <a:p>
            <a:r>
              <a:rPr lang="en-US" dirty="0"/>
              <a:t>AKS: Limits &amp; Resource Reservations</a:t>
            </a:r>
            <a:endParaRPr lang="es-ES" dirty="0"/>
          </a:p>
        </p:txBody>
      </p:sp>
      <p:sp>
        <p:nvSpPr>
          <p:cNvPr id="2" name="Content Placeholder 1">
            <a:extLst>
              <a:ext uri="{FF2B5EF4-FFF2-40B4-BE49-F238E27FC236}">
                <a16:creationId xmlns:a16="http://schemas.microsoft.com/office/drawing/2014/main" id="{D276D790-B189-4F90-A8BA-C7A4DFF348F9}"/>
              </a:ext>
            </a:extLst>
          </p:cNvPr>
          <p:cNvSpPr>
            <a:spLocks noGrp="1"/>
          </p:cNvSpPr>
          <p:nvPr>
            <p:ph idx="1"/>
          </p:nvPr>
        </p:nvSpPr>
        <p:spPr/>
        <p:txBody>
          <a:bodyPr/>
          <a:lstStyle/>
          <a:p>
            <a:r>
              <a:rPr lang="en-US" dirty="0">
                <a:gradFill>
                  <a:gsLst>
                    <a:gs pos="1250">
                      <a:schemeClr val="tx1"/>
                    </a:gs>
                    <a:gs pos="100000">
                      <a:schemeClr val="tx1"/>
                    </a:gs>
                  </a:gsLst>
                  <a:lin ang="5400000" scaled="0"/>
                </a:gradFill>
              </a:rPr>
              <a:t>Max clusters per subscription: 100</a:t>
            </a:r>
          </a:p>
          <a:p>
            <a:r>
              <a:rPr lang="es-ES" dirty="0">
                <a:gradFill>
                  <a:gsLst>
                    <a:gs pos="1250">
                      <a:schemeClr val="tx1"/>
                    </a:gs>
                    <a:gs pos="100000">
                      <a:schemeClr val="tx1"/>
                    </a:gs>
                  </a:gsLst>
                  <a:lin ang="5400000" scaled="0"/>
                </a:gradFill>
              </a:rPr>
              <a:t>Max </a:t>
            </a:r>
            <a:r>
              <a:rPr lang="es-ES" dirty="0" err="1">
                <a:gradFill>
                  <a:gsLst>
                    <a:gs pos="1250">
                      <a:schemeClr val="tx1"/>
                    </a:gs>
                    <a:gs pos="100000">
                      <a:schemeClr val="tx1"/>
                    </a:gs>
                  </a:gsLst>
                  <a:lin ang="5400000" scaled="0"/>
                </a:gradFill>
              </a:rPr>
              <a:t>nodes</a:t>
            </a:r>
            <a:r>
              <a:rPr lang="es-ES" dirty="0">
                <a:gradFill>
                  <a:gsLst>
                    <a:gs pos="1250">
                      <a:schemeClr val="tx1"/>
                    </a:gs>
                    <a:gs pos="100000">
                      <a:schemeClr val="tx1"/>
                    </a:gs>
                  </a:gsLst>
                  <a:lin ang="5400000" scaled="0"/>
                </a:gradFill>
              </a:rPr>
              <a:t> per </a:t>
            </a:r>
            <a:r>
              <a:rPr lang="es-ES" dirty="0" err="1">
                <a:gradFill>
                  <a:gsLst>
                    <a:gs pos="1250">
                      <a:schemeClr val="tx1"/>
                    </a:gs>
                    <a:gs pos="100000">
                      <a:schemeClr val="tx1"/>
                    </a:gs>
                  </a:gsLst>
                  <a:lin ang="5400000" scaled="0"/>
                </a:gradFill>
              </a:rPr>
              <a:t>cluster</a:t>
            </a:r>
            <a:r>
              <a:rPr lang="es-ES" dirty="0">
                <a:gradFill>
                  <a:gsLst>
                    <a:gs pos="1250">
                      <a:schemeClr val="tx1"/>
                    </a:gs>
                    <a:gs pos="100000">
                      <a:schemeClr val="tx1"/>
                    </a:gs>
                  </a:gsLst>
                  <a:lin ang="5400000" scaled="0"/>
                </a:gradFill>
              </a:rPr>
              <a:t>: 100</a:t>
            </a:r>
          </a:p>
          <a:p>
            <a:r>
              <a:rPr lang="en-US" dirty="0">
                <a:gradFill>
                  <a:gsLst>
                    <a:gs pos="1250">
                      <a:schemeClr val="tx1"/>
                    </a:gs>
                    <a:gs pos="100000">
                      <a:schemeClr val="tx1"/>
                    </a:gs>
                  </a:gsLst>
                  <a:lin ang="5400000" scaled="0"/>
                </a:gradFill>
              </a:rPr>
              <a:t>Max pods per node: Basic Networking: 110</a:t>
            </a:r>
          </a:p>
          <a:p>
            <a:r>
              <a:rPr lang="en-US" dirty="0">
                <a:gradFill>
                  <a:gsLst>
                    <a:gs pos="1250">
                      <a:schemeClr val="tx1"/>
                    </a:gs>
                    <a:gs pos="100000">
                      <a:schemeClr val="tx1"/>
                    </a:gs>
                  </a:gsLst>
                  <a:lin ang="5400000" scaled="0"/>
                </a:gradFill>
              </a:rPr>
              <a:t>Max pods per node: Advanced Networking : 110</a:t>
            </a:r>
          </a:p>
          <a:p>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CPU 60 </a:t>
            </a:r>
            <a:r>
              <a:rPr lang="en-US" dirty="0" err="1">
                <a:gradFill>
                  <a:gsLst>
                    <a:gs pos="1250">
                      <a:schemeClr val="tx1"/>
                    </a:gs>
                    <a:gs pos="100000">
                      <a:schemeClr val="tx1"/>
                    </a:gs>
                  </a:gsLst>
                  <a:lin ang="5400000" scaled="0"/>
                </a:gradFill>
              </a:rPr>
              <a:t>ms</a:t>
            </a:r>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Memory 20% up to 4 </a:t>
            </a:r>
            <a:r>
              <a:rPr lang="en-US" dirty="0" err="1">
                <a:gradFill>
                  <a:gsLst>
                    <a:gs pos="1250">
                      <a:schemeClr val="tx1"/>
                    </a:gs>
                    <a:gs pos="100000">
                      <a:schemeClr val="tx1"/>
                    </a:gs>
                  </a:gsLst>
                  <a:lin ang="5400000" scaled="0"/>
                </a:gradFill>
              </a:rPr>
              <a:t>GiB</a:t>
            </a:r>
            <a:endParaRPr lang="es-ES" dirty="0">
              <a:gradFill>
                <a:gsLst>
                  <a:gs pos="1250">
                    <a:schemeClr val="tx1"/>
                  </a:gs>
                  <a:gs pos="100000">
                    <a:schemeClr val="tx1"/>
                  </a:gs>
                </a:gsLst>
                <a:lin ang="5400000" scaled="0"/>
              </a:gradFill>
            </a:endParaRPr>
          </a:p>
        </p:txBody>
      </p:sp>
    </p:spTree>
    <p:custDataLst>
      <p:tags r:id="rId1"/>
    </p:custDataLst>
    <p:extLst>
      <p:ext uri="{BB962C8B-B14F-4D97-AF65-F5344CB8AC3E}">
        <p14:creationId xmlns:p14="http://schemas.microsoft.com/office/powerpoint/2010/main" val="1346145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AKS: Networking</a:t>
            </a:r>
            <a:endParaRPr lang="es-ES" dirty="0"/>
          </a:p>
        </p:txBody>
      </p:sp>
      <p:sp>
        <p:nvSpPr>
          <p:cNvPr id="3" name="Content Placeholder 2">
            <a:extLst>
              <a:ext uri="{FF2B5EF4-FFF2-40B4-BE49-F238E27FC236}">
                <a16:creationId xmlns:a16="http://schemas.microsoft.com/office/drawing/2014/main" id="{AE5788E6-F3B3-40EE-8CAE-55018EFDF3E6}"/>
              </a:ext>
            </a:extLst>
          </p:cNvPr>
          <p:cNvSpPr>
            <a:spLocks noGrp="1"/>
          </p:cNvSpPr>
          <p:nvPr>
            <p:ph idx="1"/>
          </p:nvPr>
        </p:nvSpPr>
        <p:spPr/>
        <p:txBody>
          <a:bodyPr/>
          <a:lstStyle/>
          <a:p>
            <a:pPr marL="171417" indent="-171417" algn="just"/>
            <a:r>
              <a:rPr lang="en-US" sz="1600" b="1" dirty="0"/>
              <a:t>Basic networking</a:t>
            </a:r>
          </a:p>
          <a:p>
            <a:pPr marL="628529" lvl="1" indent="-171417" algn="just"/>
            <a:r>
              <a:rPr lang="en-US" sz="1600" dirty="0"/>
              <a:t>The </a:t>
            </a:r>
            <a:r>
              <a:rPr lang="en-US" sz="1600" b="1" dirty="0"/>
              <a:t>Azure platform manages the network configuration </a:t>
            </a:r>
            <a:r>
              <a:rPr lang="en-US" sz="1600" dirty="0"/>
              <a:t>of the cluster and pods. </a:t>
            </a:r>
          </a:p>
          <a:p>
            <a:pPr marL="628529" lvl="1" indent="-171417" algn="just"/>
            <a:r>
              <a:rPr lang="en-US" sz="1600" dirty="0"/>
              <a:t>With basic networking, you can't define network configuration such as subnet names or the IP address ranges assigned to the AKS cluster.</a:t>
            </a:r>
          </a:p>
          <a:p>
            <a:pPr marL="628529" lvl="1" indent="-171417" algn="just"/>
            <a:r>
              <a:rPr lang="en-US" sz="1600" dirty="0"/>
              <a:t>Nodes in an AKS cluster configured for basic networking use the </a:t>
            </a:r>
            <a:r>
              <a:rPr lang="en-US" sz="1600" b="1" dirty="0" err="1"/>
              <a:t>kubenet</a:t>
            </a:r>
            <a:r>
              <a:rPr lang="en-US" sz="1600" dirty="0"/>
              <a:t> Kubernetes plugin.</a:t>
            </a:r>
          </a:p>
          <a:p>
            <a:pPr marL="628529" lvl="1" indent="-171417" algn="just"/>
            <a:r>
              <a:rPr lang="en-US" sz="1600" dirty="0"/>
              <a:t>Expose a Kubernetes service externally or internally through the Azure Load Balancer.</a:t>
            </a:r>
          </a:p>
          <a:p>
            <a:pPr marL="628529" lvl="1" indent="-171417" algn="just"/>
            <a:r>
              <a:rPr lang="en-US" sz="1600" dirty="0"/>
              <a:t>Pods can access resources on the public Internet.</a:t>
            </a:r>
          </a:p>
          <a:p>
            <a:pPr marL="171417" indent="-171417" algn="just"/>
            <a:r>
              <a:rPr lang="en-US" sz="1600" b="1" dirty="0"/>
              <a:t>Advanced networking</a:t>
            </a:r>
          </a:p>
          <a:p>
            <a:pPr marL="628529" lvl="1" indent="-171417" algn="just"/>
            <a:r>
              <a:rPr lang="en-US" sz="1600" dirty="0"/>
              <a:t>Advanced networking places your pods in an Azure virtual network that you configure.</a:t>
            </a:r>
          </a:p>
          <a:p>
            <a:pPr marL="628529" lvl="1" indent="-171417" algn="just"/>
            <a:r>
              <a:rPr lang="en-US" sz="1600" dirty="0"/>
              <a:t>Better performance than basic networking</a:t>
            </a:r>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2050" name="Picture 2" descr="Diagram showing two nodes with bridges connecting each to a single Azure VNet">
            <a:extLst>
              <a:ext uri="{FF2B5EF4-FFF2-40B4-BE49-F238E27FC236}">
                <a16:creationId xmlns:a16="http://schemas.microsoft.com/office/drawing/2014/main" id="{37CF50A9-6DDA-4FC4-9C4B-1473EF1297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9809" y="4380883"/>
            <a:ext cx="5218960" cy="18149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28396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AKS: </a:t>
            </a:r>
            <a:r>
              <a:rPr lang="en-US" dirty="0"/>
              <a:t>Pod requests and limits</a:t>
            </a:r>
            <a:endParaRPr lang="es-ES" dirty="0"/>
          </a:p>
        </p:txBody>
      </p:sp>
      <p:sp>
        <p:nvSpPr>
          <p:cNvPr id="6" name="Content Placeholder 5">
            <a:extLst>
              <a:ext uri="{FF2B5EF4-FFF2-40B4-BE49-F238E27FC236}">
                <a16:creationId xmlns:a16="http://schemas.microsoft.com/office/drawing/2014/main" id="{20F56997-0701-496C-B6A9-048823FD1DE6}"/>
              </a:ext>
            </a:extLst>
          </p:cNvPr>
          <p:cNvSpPr>
            <a:spLocks noGrp="1"/>
          </p:cNvSpPr>
          <p:nvPr>
            <p:ph idx="1"/>
          </p:nvPr>
        </p:nvSpPr>
        <p:spPr/>
        <p:txBody>
          <a:bodyPr>
            <a:normAutofit/>
          </a:bodyPr>
          <a:lstStyle/>
          <a:p>
            <a:r>
              <a:rPr lang="en-US" b="1" dirty="0"/>
              <a:t>Pod requests</a:t>
            </a:r>
          </a:p>
          <a:p>
            <a:pPr lvl="1"/>
            <a:r>
              <a:rPr lang="en-US" dirty="0"/>
              <a:t>amount of CPU and memory that the pod needs. </a:t>
            </a:r>
          </a:p>
          <a:p>
            <a:r>
              <a:rPr lang="en-US" b="1" dirty="0"/>
              <a:t>Pod limits </a:t>
            </a:r>
          </a:p>
          <a:p>
            <a:pPr lvl="1"/>
            <a:r>
              <a:rPr lang="en-US" dirty="0"/>
              <a:t>Maximum amount of CPU and memory that a pod can use. </a:t>
            </a:r>
            <a:endParaRPr lang="en-GB" dirty="0"/>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7" name="Content Placeholder 9">
            <a:extLst>
              <a:ext uri="{FF2B5EF4-FFF2-40B4-BE49-F238E27FC236}">
                <a16:creationId xmlns:a16="http://schemas.microsoft.com/office/drawing/2014/main" id="{9C9CF415-D1AB-4467-9A31-D78ED9E7DE7C}"/>
              </a:ext>
            </a:extLst>
          </p:cNvPr>
          <p:cNvPicPr>
            <a:picLocks noChangeAspect="1"/>
          </p:cNvPicPr>
          <p:nvPr/>
        </p:nvPicPr>
        <p:blipFill>
          <a:blip r:embed="rId4"/>
          <a:stretch>
            <a:fillRect/>
          </a:stretch>
        </p:blipFill>
        <p:spPr>
          <a:xfrm>
            <a:off x="9160328" y="1212994"/>
            <a:ext cx="2780017" cy="4090771"/>
          </a:xfrm>
          <a:prstGeom prst="rect">
            <a:avLst/>
          </a:prstGeom>
        </p:spPr>
      </p:pic>
    </p:spTree>
    <p:custDataLst>
      <p:tags r:id="rId1"/>
    </p:custDataLst>
    <p:extLst>
      <p:ext uri="{BB962C8B-B14F-4D97-AF65-F5344CB8AC3E}">
        <p14:creationId xmlns:p14="http://schemas.microsoft.com/office/powerpoint/2010/main" val="591996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Azure Managed Identity</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lstStyle/>
          <a:p>
            <a:r>
              <a:rPr lang="en-GB" dirty="0"/>
              <a:t> Azure Instance Metadata Service (IMDS)</a:t>
            </a:r>
          </a:p>
          <a:p>
            <a:pPr lvl="1"/>
            <a:r>
              <a:rPr lang="en-GB" dirty="0"/>
              <a:t>REST endpoint</a:t>
            </a:r>
          </a:p>
          <a:p>
            <a:pPr lvl="1"/>
            <a:r>
              <a:rPr lang="en-GB" dirty="0"/>
              <a:t>The endpoint is available at a well-known non-routable IP address (</a:t>
            </a:r>
            <a:r>
              <a:rPr lang="en-GB" b="1" dirty="0"/>
              <a:t>169.254.169.254</a:t>
            </a:r>
            <a:r>
              <a:rPr lang="en-GB" dirty="0"/>
              <a:t>) that can be accessed only from within Azure ARM Services</a:t>
            </a:r>
          </a:p>
        </p:txBody>
      </p:sp>
    </p:spTree>
    <p:custDataLst>
      <p:tags r:id="rId1"/>
    </p:custDataLst>
    <p:extLst>
      <p:ext uri="{BB962C8B-B14F-4D97-AF65-F5344CB8AC3E}">
        <p14:creationId xmlns:p14="http://schemas.microsoft.com/office/powerpoint/2010/main" val="1218463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dirty="0"/>
              <a:t>Azure services that support Azure AD authentication</a:t>
            </a:r>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Azure Resource Manager</a:t>
            </a:r>
          </a:p>
          <a:p>
            <a:r>
              <a:rPr lang="en-GB" dirty="0"/>
              <a:t>Azure Key Vault</a:t>
            </a:r>
          </a:p>
          <a:p>
            <a:r>
              <a:rPr lang="en-GB" dirty="0"/>
              <a:t>Azure Data Lake</a:t>
            </a:r>
          </a:p>
          <a:p>
            <a:r>
              <a:rPr lang="en-GB" dirty="0"/>
              <a:t>Azure SQL</a:t>
            </a:r>
          </a:p>
          <a:p>
            <a:r>
              <a:rPr lang="en-GB" dirty="0"/>
              <a:t>Azure Event Hubs</a:t>
            </a:r>
          </a:p>
          <a:p>
            <a:r>
              <a:rPr lang="en-GB" dirty="0"/>
              <a:t>Azure Service Bus</a:t>
            </a:r>
          </a:p>
          <a:p>
            <a:r>
              <a:rPr lang="en-GB" dirty="0"/>
              <a:t>Azure Storage blobs and queues</a:t>
            </a:r>
          </a:p>
          <a:p>
            <a:r>
              <a:rPr lang="en-GB" dirty="0"/>
              <a:t>Azure Analysis Services</a:t>
            </a:r>
          </a:p>
        </p:txBody>
      </p:sp>
    </p:spTree>
    <p:custDataLst>
      <p:tags r:id="rId1"/>
    </p:custDataLst>
    <p:extLst>
      <p:ext uri="{BB962C8B-B14F-4D97-AF65-F5344CB8AC3E}">
        <p14:creationId xmlns:p14="http://schemas.microsoft.com/office/powerpoint/2010/main" val="971823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GOALS: Answer the following questions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fontScale="92500" lnSpcReduction="20000"/>
          </a:bodyPr>
          <a:lstStyle/>
          <a:p>
            <a:r>
              <a:rPr lang="en-GB" dirty="0"/>
              <a:t>What happened to the dashboard?</a:t>
            </a:r>
          </a:p>
          <a:p>
            <a:r>
              <a:rPr lang="en-GB" dirty="0"/>
              <a:t>How should we deploy our apps?</a:t>
            </a:r>
          </a:p>
          <a:p>
            <a:r>
              <a:rPr lang="en-GB" dirty="0"/>
              <a:t>How can we protect AKS with a firewall?</a:t>
            </a:r>
          </a:p>
          <a:p>
            <a:r>
              <a:rPr lang="en-GB" dirty="0"/>
              <a:t>How easy is to setup an ingress?</a:t>
            </a:r>
          </a:p>
          <a:p>
            <a:r>
              <a:rPr lang="en-GB" dirty="0"/>
              <a:t>How do I patch the cluster?</a:t>
            </a:r>
          </a:p>
          <a:p>
            <a:r>
              <a:rPr lang="en-GB" dirty="0"/>
              <a:t>How can we upgrade a cluster?</a:t>
            </a:r>
          </a:p>
          <a:p>
            <a:r>
              <a:rPr lang="en-GB" dirty="0"/>
              <a:t>Can I get rid of the worker nodes?</a:t>
            </a:r>
          </a:p>
          <a:p>
            <a:r>
              <a:rPr lang="en-GB" dirty="0"/>
              <a:t>What about stateful applications?</a:t>
            </a:r>
          </a:p>
          <a:p>
            <a:r>
              <a:rPr lang="en-GB" dirty="0"/>
              <a:t>Can multiple Teams work in the same cluster?</a:t>
            </a:r>
          </a:p>
          <a:p>
            <a:r>
              <a:rPr lang="en-GB" dirty="0"/>
              <a:t>How should we handle secrets?</a:t>
            </a:r>
          </a:p>
          <a:p>
            <a:endParaRPr lang="en-GB" dirty="0"/>
          </a:p>
        </p:txBody>
      </p:sp>
    </p:spTree>
    <p:custDataLst>
      <p:tags r:id="rId1"/>
    </p:custDataLst>
    <p:extLst>
      <p:ext uri="{BB962C8B-B14F-4D97-AF65-F5344CB8AC3E}">
        <p14:creationId xmlns:p14="http://schemas.microsoft.com/office/powerpoint/2010/main" val="2199524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What happened to the dashboard?</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If your AKS cluster uses RBAC, a </a:t>
            </a:r>
            <a:r>
              <a:rPr lang="en-GB" dirty="0" err="1"/>
              <a:t>ClusterRoleBinding</a:t>
            </a:r>
            <a:r>
              <a:rPr lang="en-GB" dirty="0"/>
              <a:t> must be created before you can correctly access the dashboard.</a:t>
            </a:r>
          </a:p>
          <a:p>
            <a:r>
              <a:rPr lang="en-GB" dirty="0"/>
              <a:t>By default, the Kubernetes dashboard is deployed with minimal read access and displays RBAC access errors</a:t>
            </a:r>
          </a:p>
          <a:p>
            <a:endParaRPr lang="en-GB" dirty="0"/>
          </a:p>
          <a:p>
            <a:pPr marL="0" indent="0">
              <a:buNone/>
            </a:pPr>
            <a:r>
              <a:rPr lang="en-GB" b="1" i="1" dirty="0" err="1"/>
              <a:t>kubectl</a:t>
            </a:r>
            <a:r>
              <a:rPr lang="en-GB" b="1" i="1" dirty="0"/>
              <a:t> create </a:t>
            </a:r>
            <a:r>
              <a:rPr lang="en-GB" b="1" i="1" dirty="0" err="1"/>
              <a:t>clusterrolebinding</a:t>
            </a:r>
            <a:r>
              <a:rPr lang="en-GB" b="1" i="1" dirty="0"/>
              <a:t> </a:t>
            </a:r>
            <a:r>
              <a:rPr lang="en-GB" b="1" i="1" dirty="0" err="1"/>
              <a:t>kubernetes</a:t>
            </a:r>
            <a:r>
              <a:rPr lang="en-GB" b="1" i="1" dirty="0"/>
              <a:t>-dashboard --</a:t>
            </a:r>
            <a:r>
              <a:rPr lang="en-GB" b="1" i="1" dirty="0" err="1"/>
              <a:t>clusterrole</a:t>
            </a:r>
            <a:r>
              <a:rPr lang="en-GB" b="1" i="1" dirty="0"/>
              <a:t>=cluster-admin --</a:t>
            </a:r>
            <a:r>
              <a:rPr lang="en-GB" b="1" i="1" dirty="0" err="1"/>
              <a:t>serviceaccount</a:t>
            </a:r>
            <a:r>
              <a:rPr lang="en-GB" b="1" i="1" dirty="0"/>
              <a:t>=</a:t>
            </a:r>
            <a:r>
              <a:rPr lang="en-GB" b="1" i="1" dirty="0" err="1"/>
              <a:t>kube-system:kubernetes-dashboard</a:t>
            </a:r>
            <a:endParaRPr lang="en-GB" b="1" i="1" dirty="0"/>
          </a:p>
          <a:p>
            <a:endParaRPr lang="en-GB" dirty="0"/>
          </a:p>
        </p:txBody>
      </p:sp>
    </p:spTree>
    <p:custDataLst>
      <p:tags r:id="rId1"/>
    </p:custDataLst>
    <p:extLst>
      <p:ext uri="{BB962C8B-B14F-4D97-AF65-F5344CB8AC3E}">
        <p14:creationId xmlns:p14="http://schemas.microsoft.com/office/powerpoint/2010/main" val="3534149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should we deploy our apps?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Use Helm</a:t>
            </a:r>
          </a:p>
          <a:p>
            <a:r>
              <a:rPr lang="en-GB" dirty="0"/>
              <a:t>Stay away from Tiller </a:t>
            </a:r>
            <a:r>
              <a:rPr lang="en-GB" dirty="0">
                <a:sym typeface="Wingdings" panose="05000000000000000000" pitchFamily="2" charset="2"/>
              </a:rPr>
              <a:t> </a:t>
            </a:r>
            <a:r>
              <a:rPr lang="en-GB" b="1" dirty="0">
                <a:sym typeface="Wingdings" panose="05000000000000000000" pitchFamily="2" charset="2"/>
              </a:rPr>
              <a:t>Use Helm 3</a:t>
            </a:r>
          </a:p>
          <a:p>
            <a:r>
              <a:rPr lang="en-GB" dirty="0">
                <a:sym typeface="Wingdings" panose="05000000000000000000" pitchFamily="2" charset="2"/>
              </a:rPr>
              <a:t>For the inner loop Azure Dev Spaces, Draft, </a:t>
            </a:r>
            <a:r>
              <a:rPr lang="en-GB" dirty="0" err="1">
                <a:sym typeface="Wingdings" panose="05000000000000000000" pitchFamily="2" charset="2"/>
              </a:rPr>
              <a:t>Skaffold</a:t>
            </a:r>
            <a:r>
              <a:rPr lang="en-GB" dirty="0">
                <a:sym typeface="Wingdings" panose="05000000000000000000" pitchFamily="2" charset="2"/>
              </a:rPr>
              <a:t>…</a:t>
            </a:r>
            <a:endParaRPr lang="en-GB" dirty="0"/>
          </a:p>
          <a:p>
            <a:endParaRPr lang="en-GB" dirty="0"/>
          </a:p>
        </p:txBody>
      </p:sp>
      <p:pic>
        <p:nvPicPr>
          <p:cNvPr id="2052" name="Picture 4" descr="Image result for helm logo">
            <a:extLst>
              <a:ext uri="{FF2B5EF4-FFF2-40B4-BE49-F238E27FC236}">
                <a16:creationId xmlns:a16="http://schemas.microsoft.com/office/drawing/2014/main" id="{E490B33A-ED11-45F1-AAFC-3FB39C8411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50" y="3497007"/>
            <a:ext cx="2095500" cy="21812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0594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justice league screen">
            <a:extLst>
              <a:ext uri="{FF2B5EF4-FFF2-40B4-BE49-F238E27FC236}">
                <a16:creationId xmlns:a16="http://schemas.microsoft.com/office/drawing/2014/main" id="{0B2C5659-774B-41D4-8F52-721FFBA6D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31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394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can we protect AKS with a firewall?</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US" dirty="0"/>
              <a:t>AKS HTTP application routing feature: Azure platform creates the Ingress controller and an External-DNS </a:t>
            </a:r>
            <a:r>
              <a:rPr lang="en-US" dirty="0">
                <a:sym typeface="Wingdings" panose="05000000000000000000" pitchFamily="2" charset="2"/>
              </a:rPr>
              <a:t> Disable</a:t>
            </a:r>
            <a:endParaRPr lang="en-US" dirty="0"/>
          </a:p>
          <a:p>
            <a:r>
              <a:rPr lang="en-US" dirty="0"/>
              <a:t>Use NGINX + Let's Encrypt</a:t>
            </a:r>
          </a:p>
          <a:p>
            <a:pPr lvl="1"/>
            <a:r>
              <a:rPr lang="en-US" dirty="0"/>
              <a:t>SSL/TLS termination</a:t>
            </a:r>
          </a:p>
          <a:p>
            <a:r>
              <a:rPr lang="en-US" dirty="0"/>
              <a:t>Azure Application Gateway Ingress Controller</a:t>
            </a:r>
          </a:p>
          <a:p>
            <a:pPr lvl="1"/>
            <a:r>
              <a:rPr lang="en-US" dirty="0"/>
              <a:t>WAF (Web application firewall)</a:t>
            </a:r>
          </a:p>
          <a:p>
            <a:pPr lvl="1"/>
            <a:r>
              <a:rPr lang="en-US" dirty="0"/>
              <a:t>Pod Managed Identity</a:t>
            </a:r>
          </a:p>
          <a:p>
            <a:endParaRPr lang="en-GB" dirty="0"/>
          </a:p>
          <a:p>
            <a:endParaRPr lang="en-GB" dirty="0"/>
          </a:p>
        </p:txBody>
      </p:sp>
    </p:spTree>
    <p:custDataLst>
      <p:tags r:id="rId1"/>
    </p:custDataLst>
    <p:extLst>
      <p:ext uri="{BB962C8B-B14F-4D97-AF65-F5344CB8AC3E}">
        <p14:creationId xmlns:p14="http://schemas.microsoft.com/office/powerpoint/2010/main" val="1360418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can we protect AKS with a firewall?</a:t>
            </a:r>
          </a:p>
        </p:txBody>
      </p:sp>
      <p:pic>
        <p:nvPicPr>
          <p:cNvPr id="4" name="Imagen 5">
            <a:extLst>
              <a:ext uri="{FF2B5EF4-FFF2-40B4-BE49-F238E27FC236}">
                <a16:creationId xmlns:a16="http://schemas.microsoft.com/office/drawing/2014/main" id="{EAEE6EA4-DDE9-418C-9F4D-C6B8FAF01A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276" y="1370181"/>
            <a:ext cx="6223447" cy="5156115"/>
          </a:xfrm>
          <a:prstGeom prst="rect">
            <a:avLst/>
          </a:prstGeom>
        </p:spPr>
      </p:pic>
    </p:spTree>
    <p:custDataLst>
      <p:tags r:id="rId1"/>
    </p:custDataLst>
    <p:extLst>
      <p:ext uri="{BB962C8B-B14F-4D97-AF65-F5344CB8AC3E}">
        <p14:creationId xmlns:p14="http://schemas.microsoft.com/office/powerpoint/2010/main" val="13043807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6e6545bfdeb6417aa59e3ddf0ed0825c&quot;,&quot;LanguageCode&quot;:&quot;es-ES&quot;,&quot;SlideGuids&quot;:[&quot;250528d0-7947-4bcd-aa4a-558b38fc3d12&quot;,&quot;93f0727e-8a91-4a15-9016-8ebeb0dbc872&quot;,&quot;8e84da45-8735-4c90-89e4-51ee76a4674a&quot;,&quot;cfbb7246-a6bd-4d49-8a0e-f489067c1e4c&quot;,&quot;40af61cf-0eee-4564-8c45-5d181a3fb5e8&quot;,&quot;56d58628-8b87-4d32-8a4d-c3efa2a07993&quot;,&quot;803becb8-7299-4e28-b1f3-78a1fc17ef24&quot;,&quot;ddb6d071-c639-4ba1-a159-453f9695527b&quot;,&quot;b5ce604a-09e6-4d01-bdbf-77dc39bf0487&quot;,&quot;8b4d8a7f-96de-473f-8117-33a8c2cb4009&quot;,&quot;35284931-3767-4e11-973e-10e94c508f2c&quot;,&quot;bd1e9b03-add0-4e56-9a30-2cd4ea73a110&quot;,&quot;46d2c759-833a-4e1d-824c-bac3c205ba20&quot;,&quot;fb207881-1599-440e-82fd-ce7aa18f6f1e&quot;,&quot;9c18a537-195f-4129-9148-164fdcf41178&quot;,&quot;b221753a-0bb3-416c-9c61-6304fa94bb79&quot;,&quot;eebd07cf-6332-4ffc-90bf-675d74aeebeb&quot;,&quot;781d4dfa-e2a5-4bb1-8d87-67eac05a6a7c&quot;,&quot;400b76e7-ff39-4671-978b-7698b493827e&quot;,&quot;56eeff3e-7afa-4b32-8ada-0a04ed07709c&quot;,&quot;662236e8-a2a0-4513-b240-1e6d5393f0bd&quot;,&quot;941044e0-4362-45d4-8569-17678e4bc655&quot;,&quot;27e36fbe-da18-421e-87ab-454eb827ace3&quot;,&quot;cc726f99-4a94-4cca-9836-24f344c1f743&quot;,&quot;e5a1fb6d-2081-4667-8cd0-bab942ced2fb&quot;,&quot;12c10eb9-8f68-4014-b698-a67965ea6bb6&quot;],&quot;TimeStamp&quot;:&quot;2020-01-16T20:46:12.9005475+01: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8d3476d5-c92d-4c7f-9d65-7fb908b28511&quot;,&quot;TimeStamp&quot;:&quot;2019-04-06T12:10:05.4004776+02: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1e939a55-0619-49a3-8485-0d38093b7ac0&quot;,&quot;TimeStamp&quot;:&quot;2019-04-06T12:10:05.4044828+02: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1b1eaa73-5ebb-4d7b-8d67-9e75dbd3802e&quot;,&quot;TimeStamp&quot;:&quot;2019-04-06T12:10:05.4024773+02: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56eeff3e-7afa-4b32-8ada-0a04ed07709c&quot;,&quot;TimeStamp&quot;:&quot;2020-01-16T20:41:12.7902346+01: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2236e8-a2a0-4513-b240-1e6d5393f0bd&quot;,&quot;TimeStamp&quot;:&quot;2020-01-16T20:41:12.7902346+01: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a4dc54cd-c9eb-4332-a63f-b51c19e8ecfc&quot;,&quot;TimeStamp&quot;:&quot;2019-04-06T12:10:05.4039776+02: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50528d0-7947-4bcd-aa4a-558b38fc3d12&quot;,&quot;TimeStamp&quot;:&quot;2020-01-16T20:41:12.7105202+01: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726f99-4a94-4cca-9836-24f344c1f743&quot;,&quot;TimeStamp&quot;:&quot;2020-01-16T20:41:12.7912306+01: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12c10eb9-8f68-4014-b698-a67965ea6bb6&quot;,&quot;TimeStamp&quot;:&quot;2020-01-16T20:41:12.7912306+01: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89793de2-0183-4e10-b514-536d92be0bc2&quot;,&quot;TimeStamp&quot;:&quot;2019-04-06T12:10:05.3999784+02: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35a80af5-ae7c-4a71-966b-7ca8b7750ea1&quot;,&quot;TimeStamp&quot;:&quot;2019-04-06T12:10:05.3999784+02:00&quot;}"/>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0f4fd991-4531-4925-9b78-8ea9a204b82c&quot;,&quot;TimeStamp&quot;:&quot;2019-04-06T12:10:05.4034923+02:00&quot;}"/>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b221753a-0bb3-416c-9c61-6304fa94bb79&quot;,&quot;TimeStamp&quot;:&quot;2020-01-16T20:41:12.7902346+01:00&quot;}"/>
</p:tagLst>
</file>

<file path=ppt/tags/tag26.xml><?xml version="1.0" encoding="utf-8"?>
<p:tagLst xmlns:a="http://schemas.openxmlformats.org/drawingml/2006/main" xmlns:r="http://schemas.openxmlformats.org/officeDocument/2006/relationships" xmlns:p="http://schemas.openxmlformats.org/presentationml/2006/main">
  <p:tag name="__MICROSOFT_TRANSLATOR_CLM_SLIDEINFO" val="{&quot;Guid&quot;:&quot;781d4dfa-e2a5-4bb1-8d87-67eac05a6a7c&quot;,&quot;TimeStamp&quot;:&quot;2020-01-16T20:41:12.7902346+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3f0727e-8a91-4a15-9016-8ebeb0dbc872&quot;,&quot;TimeStamp&quot;:&quot;2020-01-16T20:41:12.7883657+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1963</TotalTime>
  <Words>1762</Words>
  <Application>Microsoft Office PowerPoint</Application>
  <PresentationFormat>Widescreen</PresentationFormat>
  <Paragraphs>247</Paragraphs>
  <Slides>34</Slides>
  <Notes>31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34</vt:i4>
      </vt:variant>
    </vt:vector>
  </HeadingPairs>
  <TitlesOfParts>
    <vt:vector size="42" baseType="lpstr">
      <vt:lpstr>Arial</vt:lpstr>
      <vt:lpstr>Calibri</vt:lpstr>
      <vt:lpstr>Calibri Light</vt:lpstr>
      <vt:lpstr>Helvetica</vt:lpstr>
      <vt:lpstr>Segoe UI</vt:lpstr>
      <vt:lpstr>Ubuntu</vt:lpstr>
      <vt:lpstr>Tema de Office</vt:lpstr>
      <vt:lpstr>1_Tema de Office</vt:lpstr>
      <vt:lpstr>PowerPoint Presentation</vt:lpstr>
      <vt:lpstr>PowerPoint Presentation</vt:lpstr>
      <vt:lpstr>Sponsors</vt:lpstr>
      <vt:lpstr>GOALS: Answer the following questions</vt:lpstr>
      <vt:lpstr>What happened to the dashboard?</vt:lpstr>
      <vt:lpstr>How should we deploy our apps?</vt:lpstr>
      <vt:lpstr>PowerPoint Presentation</vt:lpstr>
      <vt:lpstr>How can we protect AKS with a firewall?</vt:lpstr>
      <vt:lpstr>How can we protect AKS with a firewall?</vt:lpstr>
      <vt:lpstr>How easy is to setup an ingress?</vt:lpstr>
      <vt:lpstr>PowerPoint Presentation</vt:lpstr>
      <vt:lpstr>How do I patch the cluster?</vt:lpstr>
      <vt:lpstr>How can we upgrade a cluster?</vt:lpstr>
      <vt:lpstr>PowerPoint Presentation</vt:lpstr>
      <vt:lpstr>Can I get rid of the worker nodes?</vt:lpstr>
      <vt:lpstr>PowerPoint Presentation</vt:lpstr>
      <vt:lpstr>What about stateful applications?</vt:lpstr>
      <vt:lpstr>PowerPoint Presentation</vt:lpstr>
      <vt:lpstr>Can multiple Teams work in the same cluster?</vt:lpstr>
      <vt:lpstr>AKS: Network Policies (Preview)</vt:lpstr>
      <vt:lpstr>PowerPoint Presentation</vt:lpstr>
      <vt:lpstr>The Twelve-Factor Microservice</vt:lpstr>
      <vt:lpstr>Kubernetes, Micros &amp; Key Vault Integration</vt:lpstr>
      <vt:lpstr>How should we handle secrets?</vt:lpstr>
      <vt:lpstr>Using pod managed identities</vt:lpstr>
      <vt:lpstr>PowerPoint Presentation</vt:lpstr>
      <vt:lpstr>dapr</vt:lpstr>
      <vt:lpstr>Sponsors</vt:lpstr>
      <vt:lpstr>PowerPoint Presentation</vt:lpstr>
      <vt:lpstr>AKS: Limits &amp; Resource Reservations</vt:lpstr>
      <vt:lpstr>AKS: Networking</vt:lpstr>
      <vt:lpstr>AKS: Pod requests and limits</vt:lpstr>
      <vt:lpstr>Azure Managed Identity</vt:lpstr>
      <vt:lpstr>Azure services that support Azure AD authentication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Carlos Mendible</cp:lastModifiedBy>
  <cp:revision>86</cp:revision>
  <dcterms:created xsi:type="dcterms:W3CDTF">2018-11-16T16:29:33Z</dcterms:created>
  <dcterms:modified xsi:type="dcterms:W3CDTF">2020-02-23T17:31:56Z</dcterms:modified>
</cp:coreProperties>
</file>